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8" r:id="rId3"/>
    <p:sldId id="276" r:id="rId4"/>
    <p:sldId id="320" r:id="rId5"/>
    <p:sldId id="299" r:id="rId6"/>
    <p:sldId id="319" r:id="rId7"/>
    <p:sldId id="335" r:id="rId8"/>
    <p:sldId id="336" r:id="rId9"/>
    <p:sldId id="316" r:id="rId10"/>
    <p:sldId id="308" r:id="rId11"/>
    <p:sldId id="303" r:id="rId12"/>
    <p:sldId id="315" r:id="rId13"/>
    <p:sldId id="313" r:id="rId14"/>
    <p:sldId id="314" r:id="rId15"/>
    <p:sldId id="321" r:id="rId16"/>
    <p:sldId id="331" r:id="rId17"/>
    <p:sldId id="337" r:id="rId18"/>
    <p:sldId id="332" r:id="rId19"/>
    <p:sldId id="333" r:id="rId20"/>
    <p:sldId id="334" r:id="rId21"/>
    <p:sldId id="329" r:id="rId22"/>
    <p:sldId id="33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05E"/>
    <a:srgbClr val="00EE6C"/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43" autoAdjust="0"/>
  </p:normalViewPr>
  <p:slideViewPr>
    <p:cSldViewPr>
      <p:cViewPr varScale="1">
        <p:scale>
          <a:sx n="121" d="100"/>
          <a:sy n="121" d="100"/>
        </p:scale>
        <p:origin x="-13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Paper\CVPR2014_Plot\Regularized_Feature_Execl\plot_LBC_Blue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D:\Paper\CVPR2014_Plot\Regularized_Feature_Execl\plot_LBC_treetype1_3_Blu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009233198695861E-2"/>
          <c:y val="0.12257581915190367"/>
          <c:w val="0.88003744984110432"/>
          <c:h val="0.77027320212137262"/>
        </c:manualLayout>
      </c:layout>
      <c:barChart>
        <c:barDir val="col"/>
        <c:grouping val="clustered"/>
        <c:varyColors val="0"/>
        <c:ser>
          <c:idx val="0"/>
          <c:order val="0"/>
          <c:tx>
            <c:v>Global Feature Learning</c:v>
          </c:tx>
          <c:spPr>
            <a:solidFill>
              <a:schemeClr val="accent1">
                <a:lumMod val="75000"/>
              </a:schemeClr>
            </a:solidFill>
          </c:spPr>
          <c:invertIfNegative val="0"/>
          <c:val>
            <c:numRef>
              <c:f>Sheet1!$A$1:$A$5</c:f>
              <c:numCache>
                <c:formatCode>General</c:formatCode>
                <c:ptCount val="5"/>
                <c:pt idx="0">
                  <c:v>13.55</c:v>
                </c:pt>
                <c:pt idx="1">
                  <c:v>10.23</c:v>
                </c:pt>
                <c:pt idx="2">
                  <c:v>9.24</c:v>
                </c:pt>
                <c:pt idx="3">
                  <c:v>8.86</c:v>
                </c:pt>
                <c:pt idx="4">
                  <c:v>8.65</c:v>
                </c:pt>
              </c:numCache>
            </c:numRef>
          </c:val>
        </c:ser>
        <c:ser>
          <c:idx val="1"/>
          <c:order val="1"/>
          <c:tx>
            <c:v>Local Feature Learning</c:v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val>
            <c:numRef>
              <c:f>Sheet1!$B$1:$B$5</c:f>
              <c:numCache>
                <c:formatCode>General</c:formatCode>
                <c:ptCount val="5"/>
                <c:pt idx="0">
                  <c:v>12.37</c:v>
                </c:pt>
                <c:pt idx="1">
                  <c:v>8.32</c:v>
                </c:pt>
                <c:pt idx="2">
                  <c:v>7.02</c:v>
                </c:pt>
                <c:pt idx="3">
                  <c:v>6.56</c:v>
                </c:pt>
                <c:pt idx="4">
                  <c:v>6.32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3761408"/>
        <c:axId val="95769088"/>
      </c:barChart>
      <c:catAx>
        <c:axId val="1037614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ln>
            <a:tailEnd type="triangle" w="sm" len="lg"/>
          </a:ln>
        </c:spPr>
        <c:txPr>
          <a:bodyPr rot="0" vert="horz"/>
          <a:lstStyle/>
          <a:p>
            <a:pPr>
              <a:defRPr sz="1400"/>
            </a:pPr>
            <a:endParaRPr lang="en-US"/>
          </a:p>
        </c:txPr>
        <c:crossAx val="95769088"/>
        <c:crosses val="autoZero"/>
        <c:auto val="1"/>
        <c:lblAlgn val="ctr"/>
        <c:lblOffset val="20"/>
        <c:noMultiLvlLbl val="0"/>
      </c:catAx>
      <c:valAx>
        <c:axId val="95769088"/>
        <c:scaling>
          <c:orientation val="minMax"/>
          <c:max val="14.9"/>
          <c:min val="3"/>
        </c:scaling>
        <c:delete val="0"/>
        <c:axPos val="l"/>
        <c:numFmt formatCode="General" sourceLinked="1"/>
        <c:majorTickMark val="in"/>
        <c:minorTickMark val="none"/>
        <c:tickLblPos val="low"/>
        <c:spPr>
          <a:noFill/>
          <a:ln>
            <a:headEnd type="none"/>
            <a:tailEnd type="triangle" w="sm" len="lg"/>
          </a:ln>
        </c:spPr>
        <c:txPr>
          <a:bodyPr rot="0" vert="horz"/>
          <a:lstStyle/>
          <a:p>
            <a:pPr>
              <a:defRPr sz="1400"/>
            </a:pPr>
            <a:endParaRPr lang="en-US"/>
          </a:p>
        </c:txPr>
        <c:crossAx val="103761408"/>
        <c:crosses val="autoZero"/>
        <c:crossBetween val="between"/>
        <c:majorUnit val="2"/>
      </c:valAx>
    </c:plotArea>
    <c:legend>
      <c:legendPos val="t"/>
      <c:layout>
        <c:manualLayout>
          <c:xMode val="edge"/>
          <c:yMode val="edge"/>
          <c:x val="0.48856687120702363"/>
          <c:y val="0.1415269940801738"/>
          <c:w val="0.47155960282448767"/>
          <c:h val="0.20308670931281753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305527407390758E-2"/>
          <c:y val="0.11815310058689824"/>
          <c:w val="0.87965113851520083"/>
          <c:h val="0.77469592068637805"/>
        </c:manualLayout>
      </c:layout>
      <c:barChart>
        <c:barDir val="col"/>
        <c:grouping val="clustered"/>
        <c:varyColors val="0"/>
        <c:ser>
          <c:idx val="0"/>
          <c:order val="0"/>
          <c:tx>
            <c:v>Local Forest Regression</c:v>
          </c:tx>
          <c:spPr>
            <a:solidFill>
              <a:schemeClr val="accent1">
                <a:lumMod val="75000"/>
              </a:schemeClr>
            </a:solidFill>
          </c:spPr>
          <c:invertIfNegative val="0"/>
          <c:val>
            <c:numRef>
              <c:f>Sheet1!$A$1:$A$5</c:f>
              <c:numCache>
                <c:formatCode>General</c:formatCode>
                <c:ptCount val="5"/>
                <c:pt idx="0">
                  <c:v>14.82</c:v>
                </c:pt>
                <c:pt idx="1">
                  <c:v>10.58</c:v>
                </c:pt>
                <c:pt idx="2">
                  <c:v>8.66</c:v>
                </c:pt>
                <c:pt idx="3">
                  <c:v>7.91</c:v>
                </c:pt>
                <c:pt idx="4">
                  <c:v>7.71</c:v>
                </c:pt>
              </c:numCache>
            </c:numRef>
          </c:val>
        </c:ser>
        <c:ser>
          <c:idx val="1"/>
          <c:order val="1"/>
          <c:tx>
            <c:v>Tree Induced Binary Features</c:v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val>
            <c:numRef>
              <c:f>Sheet1!$B$1:$B$5</c:f>
              <c:numCache>
                <c:formatCode>General</c:formatCode>
                <c:ptCount val="5"/>
                <c:pt idx="0">
                  <c:v>12.37</c:v>
                </c:pt>
                <c:pt idx="1">
                  <c:v>8.32</c:v>
                </c:pt>
                <c:pt idx="2">
                  <c:v>7.02</c:v>
                </c:pt>
                <c:pt idx="3">
                  <c:v>6.56</c:v>
                </c:pt>
                <c:pt idx="4">
                  <c:v>6.32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240064"/>
        <c:axId val="95771392"/>
      </c:barChart>
      <c:catAx>
        <c:axId val="1052400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ln>
            <a:tailEnd type="triangle" w="sm" len="lg"/>
          </a:ln>
        </c:spPr>
        <c:txPr>
          <a:bodyPr rot="0" vert="horz"/>
          <a:lstStyle/>
          <a:p>
            <a:pPr>
              <a:defRPr sz="1400"/>
            </a:pPr>
            <a:endParaRPr lang="en-US"/>
          </a:p>
        </c:txPr>
        <c:crossAx val="95771392"/>
        <c:crosses val="autoZero"/>
        <c:auto val="1"/>
        <c:lblAlgn val="ctr"/>
        <c:lblOffset val="20"/>
        <c:noMultiLvlLbl val="0"/>
      </c:catAx>
      <c:valAx>
        <c:axId val="95771392"/>
        <c:scaling>
          <c:orientation val="minMax"/>
          <c:max val="14.9"/>
          <c:min val="3"/>
        </c:scaling>
        <c:delete val="0"/>
        <c:axPos val="l"/>
        <c:numFmt formatCode="General" sourceLinked="1"/>
        <c:majorTickMark val="in"/>
        <c:minorTickMark val="none"/>
        <c:tickLblPos val="low"/>
        <c:spPr>
          <a:noFill/>
          <a:ln>
            <a:headEnd type="none"/>
            <a:tailEnd type="triangle" w="sm" len="lg"/>
          </a:ln>
        </c:spPr>
        <c:txPr>
          <a:bodyPr rot="0" vert="horz"/>
          <a:lstStyle/>
          <a:p>
            <a:pPr>
              <a:defRPr sz="1400"/>
            </a:pPr>
            <a:endParaRPr lang="en-US"/>
          </a:p>
        </c:txPr>
        <c:crossAx val="105240064"/>
        <c:crosses val="autoZero"/>
        <c:crossBetween val="between"/>
        <c:majorUnit val="2"/>
      </c:val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0.3788718670557269"/>
          <c:y val="0.13710427551516835"/>
          <c:w val="0.58132566882448444"/>
          <c:h val="0.19424127218280668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0.87845</cdr:x>
      <cdr:y>0.9047</cdr:y>
    </cdr:from>
    <cdr:to>
      <cdr:x>1</cdr:x>
      <cdr:y>0.9885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376049" y="2597893"/>
          <a:ext cx="605527" cy="240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/>
          <a:r>
            <a:rPr lang="en-US" sz="1400" dirty="0"/>
            <a:t>Stage</a:t>
          </a:r>
          <a:endParaRPr lang="en-US" sz="1050" dirty="0"/>
        </a:p>
      </cdr:txBody>
    </cdr:sp>
  </cdr:relSizeAnchor>
  <cdr:relSizeAnchor xmlns:cdr="http://schemas.openxmlformats.org/drawingml/2006/chartDrawing">
    <cdr:from>
      <cdr:x>0</cdr:x>
      <cdr:y>0.09419</cdr:y>
    </cdr:from>
    <cdr:to>
      <cdr:x>0.14932</cdr:x>
      <cdr:y>0.17799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-22357451" y="270460"/>
          <a:ext cx="743849" cy="2406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Error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0.87719</cdr:x>
      <cdr:y>0.90591</cdr:y>
    </cdr:from>
    <cdr:to>
      <cdr:x>1</cdr:x>
      <cdr:y>0.98971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369811" y="2601357"/>
          <a:ext cx="611765" cy="240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r"/>
          <a:r>
            <a:rPr lang="en-US" sz="1400" dirty="0" smtClean="0"/>
            <a:t>Stage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</cdr:x>
      <cdr:y>0.09539</cdr:y>
    </cdr:from>
    <cdr:to>
      <cdr:x>0.11381</cdr:x>
      <cdr:y>0.17919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-27341295" y="273923"/>
          <a:ext cx="566954" cy="240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Error</a:t>
          </a:r>
          <a:endParaRPr lang="en-US" sz="10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B198D-395A-48AD-849F-5E8388E26763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DEFA5-8D79-4A3B-B9CB-9242AC250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4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27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7E487-EEBA-4D30-B0EA-8313334B3E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11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DEFA5-8D79-4A3B-B9CB-9242AC250E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9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96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4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9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7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9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0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2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60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275BB-4FA8-454F-8F09-174DD9274934}" type="datetimeFigureOut">
              <a:rPr lang="en-US" smtClean="0"/>
              <a:t>9/26/2014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1D6AA-043C-4AFB-A086-B414F78B4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8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1" Type="http://schemas.openxmlformats.org/officeDocument/2006/relationships/image" Target="../media/image33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1.png"/><Relationship Id="rId19" Type="http://schemas.openxmlformats.org/officeDocument/2006/relationships/image" Target="../media/image31.jpeg"/><Relationship Id="rId9" Type="http://schemas.openxmlformats.org/officeDocument/2006/relationships/image" Target="../media/image68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1" Type="http://schemas.openxmlformats.org/officeDocument/2006/relationships/image" Target="../media/image33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1.png"/><Relationship Id="rId19" Type="http://schemas.openxmlformats.org/officeDocument/2006/relationships/image" Target="../media/image31.jpeg"/><Relationship Id="rId9" Type="http://schemas.openxmlformats.org/officeDocument/2006/relationships/image" Target="../media/image68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23.png"/><Relationship Id="rId3" Type="http://schemas.openxmlformats.org/officeDocument/2006/relationships/image" Target="../media/image27.png"/><Relationship Id="rId21" Type="http://schemas.openxmlformats.org/officeDocument/2006/relationships/image" Target="../media/image26.png"/><Relationship Id="rId12" Type="http://schemas.openxmlformats.org/officeDocument/2006/relationships/image" Target="../media/image36.png"/><Relationship Id="rId17" Type="http://schemas.openxmlformats.org/officeDocument/2006/relationships/image" Target="../media/image21.png"/><Relationship Id="rId2" Type="http://schemas.openxmlformats.org/officeDocument/2006/relationships/image" Target="../media/image33.png"/><Relationship Id="rId16" Type="http://schemas.openxmlformats.org/officeDocument/2006/relationships/image" Target="../media/image31.jpe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15" Type="http://schemas.openxmlformats.org/officeDocument/2006/relationships/image" Target="../media/image30.png"/><Relationship Id="rId10" Type="http://schemas.openxmlformats.org/officeDocument/2006/relationships/image" Target="../media/image34.png"/><Relationship Id="rId19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68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OVFOYrXdI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0775"/>
            <a:ext cx="7772400" cy="1470025"/>
          </a:xfrm>
        </p:spPr>
        <p:txBody>
          <a:bodyPr/>
          <a:lstStyle/>
          <a:p>
            <a:r>
              <a:rPr lang="en-US" dirty="0"/>
              <a:t>Face </a:t>
            </a:r>
            <a:r>
              <a:rPr lang="en-US" dirty="0" smtClean="0"/>
              <a:t>Alignment at 3000 FPS via </a:t>
            </a:r>
            <a:r>
              <a:rPr lang="en-US" dirty="0"/>
              <a:t>Regressing Local Binary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5600"/>
            <a:ext cx="6629400" cy="3581400"/>
          </a:xfrm>
        </p:spPr>
        <p:txBody>
          <a:bodyPr>
            <a:normAutofit/>
          </a:bodyPr>
          <a:lstStyle/>
          <a:p>
            <a:r>
              <a:rPr lang="en-US" dirty="0" smtClean="0"/>
              <a:t>Shaoqing Ren, Xudong Cao,</a:t>
            </a:r>
          </a:p>
          <a:p>
            <a:r>
              <a:rPr lang="en-US" dirty="0" smtClean="0"/>
              <a:t> Yichen Wei, and Jian Sun</a:t>
            </a:r>
          </a:p>
          <a:p>
            <a:endParaRPr lang="en-US" dirty="0" smtClean="0"/>
          </a:p>
          <a:p>
            <a:r>
              <a:rPr lang="en-US" dirty="0" smtClean="0"/>
              <a:t>Visual Computing Group</a:t>
            </a:r>
          </a:p>
          <a:p>
            <a:r>
              <a:rPr lang="en-US" dirty="0" smtClean="0"/>
              <a:t>Microsoft Research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</a:t>
            </a:r>
            <a:r>
              <a:rPr lang="en-US" dirty="0" smtClean="0"/>
              <a:t>Learning </a:t>
            </a:r>
            <a:r>
              <a:rPr lang="en-US" dirty="0"/>
              <a:t>of T</a:t>
            </a:r>
            <a:r>
              <a:rPr lang="en-US" dirty="0" smtClean="0"/>
              <a:t>ree </a:t>
            </a:r>
            <a:r>
              <a:rPr lang="en-US" dirty="0"/>
              <a:t>S</a:t>
            </a:r>
            <a:r>
              <a:rPr lang="en-US" dirty="0" smtClean="0"/>
              <a:t>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458200" cy="1981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learn standard random </a:t>
            </a:r>
            <a:r>
              <a:rPr lang="en-US" sz="2800" dirty="0"/>
              <a:t>forests for each </a:t>
            </a:r>
            <a:r>
              <a:rPr lang="en-US" sz="2800" dirty="0" smtClean="0">
                <a:solidFill>
                  <a:srgbClr val="FF0000"/>
                </a:solidFill>
              </a:rPr>
              <a:t>local</a:t>
            </a:r>
            <a:r>
              <a:rPr lang="en-US" sz="2800" dirty="0" smtClean="0"/>
              <a:t> point</a:t>
            </a:r>
          </a:p>
          <a:p>
            <a:pPr lvl="1"/>
            <a:r>
              <a:rPr lang="en-US" sz="2400" dirty="0" smtClean="0"/>
              <a:t>standard regression tree using pixel difference features</a:t>
            </a:r>
            <a:endParaRPr lang="en-US" sz="2400" dirty="0"/>
          </a:p>
          <a:p>
            <a:r>
              <a:rPr lang="en-US" sz="2800" dirty="0" smtClean="0"/>
              <a:t>only use pixels in </a:t>
            </a:r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local</a:t>
            </a:r>
            <a:r>
              <a:rPr lang="en-US" sz="2800" dirty="0"/>
              <a:t> </a:t>
            </a:r>
            <a:r>
              <a:rPr lang="en-US" sz="2800" dirty="0" smtClean="0"/>
              <a:t>patch around the point</a:t>
            </a:r>
          </a:p>
          <a:p>
            <a:pPr lvl="1"/>
            <a:r>
              <a:rPr lang="en-US" sz="2400" dirty="0" smtClean="0"/>
              <a:t>regularization of feature selection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41429" y="1398863"/>
            <a:ext cx="2103749" cy="593176"/>
            <a:chOff x="1064182" y="1390181"/>
            <a:chExt cx="2103749" cy="593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1111919" y="1390181"/>
                  <a:ext cx="2056012" cy="59317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i="1" dirty="0" smtClean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600" i="1" dirty="0"/>
                    <a:t>Estimated </a:t>
                  </a:r>
                  <a:r>
                    <a:rPr lang="en-US" sz="1600" i="1" dirty="0" smtClean="0"/>
                    <a:t>Shape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a14:m>
                  <a:endParaRPr lang="en-US" sz="1600" i="1" dirty="0" smtClean="0"/>
                </a:p>
                <a:p>
                  <a:r>
                    <a:rPr lang="en-US" sz="1600" i="1" dirty="0" smtClean="0"/>
                    <a:t> Ground Truth Shape</a:t>
                  </a:r>
                  <a:r>
                    <a:rPr lang="en-US" sz="1600" i="1" dirty="0" smtClean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a14:m>
                  <a:endParaRPr lang="en-US" sz="1200" i="1" dirty="0" smtClean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919" y="1390181"/>
                  <a:ext cx="2056012" cy="59317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3061" r="-6528"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1064182" y="1483385"/>
              <a:ext cx="120083" cy="1200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64182" y="1731869"/>
              <a:ext cx="120083" cy="120083"/>
            </a:xfrm>
            <a:prstGeom prst="ellipse">
              <a:avLst/>
            </a:prstGeom>
            <a:solidFill>
              <a:srgbClr val="4BD0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40759" y="2177655"/>
            <a:ext cx="1953966" cy="1938573"/>
            <a:chOff x="1040759" y="2177655"/>
            <a:chExt cx="1953966" cy="1938573"/>
          </a:xfrm>
        </p:grpSpPr>
        <p:grpSp>
          <p:nvGrpSpPr>
            <p:cNvPr id="23" name="Group 22"/>
            <p:cNvGrpSpPr/>
            <p:nvPr/>
          </p:nvGrpSpPr>
          <p:grpSpPr>
            <a:xfrm>
              <a:off x="1041429" y="2177655"/>
              <a:ext cx="1953296" cy="1926807"/>
              <a:chOff x="1000333" y="2001458"/>
              <a:chExt cx="1953296" cy="1926807"/>
            </a:xfrm>
          </p:grpSpPr>
          <p:pic>
            <p:nvPicPr>
              <p:cNvPr id="24" name="Picture 18" descr="D:\Paper\CVPR2014_Plot\OverView\imgs\gt_curr_rect_3.bmp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4813" y="2001458"/>
                <a:ext cx="1558816" cy="1558815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5" descr="D:\Paper\CVPR2014_Plot\OverView\imgs\gt_curr_5.bmp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3320" y="2143475"/>
                <a:ext cx="1558816" cy="153156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6" descr="D:\Paper\CVPR2014_Plot\OverView\imgs\gt_curr_2.bm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826" y="2258244"/>
                <a:ext cx="1558816" cy="153156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D:\Paper\CVPR2014_Plot\OverView\imgs\gt_curr_rect_4.bmp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333" y="2374455"/>
                <a:ext cx="1553810" cy="1553810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D:\Paper\CVPR2014_Plot\OverView\imgs\gt_curr_4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759" y="2561748"/>
              <a:ext cx="1554480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/>
          <p:cNvGrpSpPr/>
          <p:nvPr/>
        </p:nvGrpSpPr>
        <p:grpSpPr>
          <a:xfrm>
            <a:off x="1695882" y="2933008"/>
            <a:ext cx="6132176" cy="1410392"/>
            <a:chOff x="1695882" y="2933008"/>
            <a:chExt cx="6132176" cy="1410392"/>
          </a:xfrm>
        </p:grpSpPr>
        <p:sp>
          <p:nvSpPr>
            <p:cNvPr id="13" name="TextBox 12"/>
            <p:cNvSpPr txBox="1"/>
            <p:nvPr/>
          </p:nvSpPr>
          <p:spPr>
            <a:xfrm>
              <a:off x="3839651" y="2933008"/>
              <a:ext cx="553998" cy="4355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400" dirty="0" smtClean="0"/>
                <a:t>…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5043" y="2946616"/>
              <a:ext cx="553998" cy="4609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400" dirty="0" smtClean="0"/>
                <a:t>…</a:t>
              </a: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695882" y="3255828"/>
              <a:ext cx="6132176" cy="1087572"/>
              <a:chOff x="1695882" y="3255828"/>
              <a:chExt cx="6132176" cy="108757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630923" y="3388412"/>
                <a:ext cx="3197135" cy="894612"/>
                <a:chOff x="4630923" y="3388412"/>
                <a:chExt cx="3197135" cy="894612"/>
              </a:xfrm>
            </p:grpSpPr>
            <p:cxnSp>
              <p:nvCxnSpPr>
                <p:cNvPr id="9" name="Straight Arrow Connector 8"/>
                <p:cNvCxnSpPr>
                  <a:endCxn id="8" idx="1"/>
                </p:cNvCxnSpPr>
                <p:nvPr/>
              </p:nvCxnSpPr>
              <p:spPr>
                <a:xfrm flipV="1">
                  <a:off x="4630923" y="3835718"/>
                  <a:ext cx="643581" cy="3476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Picture 29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74504" y="3388412"/>
                  <a:ext cx="2553554" cy="8946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3531857" y="3255828"/>
                <a:ext cx="1090050" cy="1087572"/>
                <a:chOff x="3804741" y="3271274"/>
                <a:chExt cx="741626" cy="740454"/>
              </a:xfrm>
            </p:grpSpPr>
            <p:pic>
              <p:nvPicPr>
                <p:cNvPr id="34" name="Picture 14" descr="D:\Paper\CVPR2014_Plot\OverView\imgs\gt_curr_patch_3_5.bmp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9660" y="3271274"/>
                  <a:ext cx="616707" cy="640841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16" descr="D:\Paper\CVPR2014_Plot\OverView\imgs\gt_curr_patch_5_5.bmp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94257" y="3302593"/>
                  <a:ext cx="616707" cy="640841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5" descr="D:\Paper\CVPR2014_Plot\OverView\imgs\gt_curr_patch_2_5.bmp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0944" y="3348028"/>
                  <a:ext cx="616707" cy="640841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4" descr="D:\Paper\CVPR2014_Plot\OverView\imgs\gt_curr_patch_4_5.bmp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4741" y="3401176"/>
                  <a:ext cx="610552" cy="610552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4120189" y="3623013"/>
                  <a:ext cx="182976" cy="86138"/>
                </a:xfrm>
                <a:prstGeom prst="straightConnector1">
                  <a:avLst/>
                </a:prstGeom>
                <a:ln w="44450" cap="sq" cmpd="sng">
                  <a:solidFill>
                    <a:srgbClr val="FF0000"/>
                  </a:solidFill>
                  <a:prstDash val="solid"/>
                  <a:bevel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1695882" y="3429000"/>
                <a:ext cx="1835975" cy="466014"/>
                <a:chOff x="1695882" y="3429000"/>
                <a:chExt cx="1835975" cy="46601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1695882" y="3429000"/>
                  <a:ext cx="422239" cy="422239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>
                  <a:stCxn id="42" idx="3"/>
                  <a:endCxn id="37" idx="1"/>
                </p:cNvCxnSpPr>
                <p:nvPr/>
              </p:nvCxnSpPr>
              <p:spPr>
                <a:xfrm>
                  <a:off x="2118121" y="3640120"/>
                  <a:ext cx="1413736" cy="254894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2" name="Group 61"/>
          <p:cNvGrpSpPr/>
          <p:nvPr/>
        </p:nvGrpSpPr>
        <p:grpSpPr>
          <a:xfrm>
            <a:off x="1334145" y="1510785"/>
            <a:ext cx="6514455" cy="1613415"/>
            <a:chOff x="1334145" y="1510785"/>
            <a:chExt cx="6514455" cy="1613415"/>
          </a:xfrm>
        </p:grpSpPr>
        <p:pic>
          <p:nvPicPr>
            <p:cNvPr id="17" name="Picture 8" descr="D:\Paper\CVPR2014_Plot\OverView\imgs\gt_curr_patch_5_1.bmp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484" y="1938251"/>
              <a:ext cx="893423" cy="87024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Arrow Connector 40"/>
            <p:cNvCxnSpPr/>
            <p:nvPr/>
          </p:nvCxnSpPr>
          <p:spPr>
            <a:xfrm flipV="1">
              <a:off x="4630923" y="2550652"/>
              <a:ext cx="643581" cy="3476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1334145" y="1510785"/>
              <a:ext cx="6514455" cy="1613415"/>
              <a:chOff x="1334145" y="1510785"/>
              <a:chExt cx="6514455" cy="161341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332048" y="1510785"/>
                <a:ext cx="2516552" cy="1397055"/>
                <a:chOff x="5332048" y="1510785"/>
                <a:chExt cx="2516552" cy="1397055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5675267" y="1510785"/>
                  <a:ext cx="155946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i="1" dirty="0" smtClean="0"/>
                    <a:t>Random forest</a:t>
                  </a:r>
                </a:p>
              </p:txBody>
            </p:sp>
            <p:pic>
              <p:nvPicPr>
                <p:cNvPr id="7" name="Picture 30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32048" y="2036204"/>
                  <a:ext cx="2516552" cy="8716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3193981" y="1552108"/>
                <a:ext cx="1779013" cy="1400195"/>
                <a:chOff x="3193981" y="1552108"/>
                <a:chExt cx="1779013" cy="140019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3193981" y="1552108"/>
                  <a:ext cx="1779013" cy="430704"/>
                  <a:chOff x="3422967" y="1536020"/>
                  <a:chExt cx="1779013" cy="430704"/>
                </a:xfrm>
              </p:grpSpPr>
              <p:cxnSp>
                <p:nvCxnSpPr>
                  <p:cNvPr id="15" name="Straight Arrow Connector 14"/>
                  <p:cNvCxnSpPr/>
                  <p:nvPr/>
                </p:nvCxnSpPr>
                <p:spPr>
                  <a:xfrm>
                    <a:off x="3925802" y="1536020"/>
                    <a:ext cx="694924" cy="0"/>
                  </a:xfrm>
                  <a:prstGeom prst="straightConnector1">
                    <a:avLst/>
                  </a:prstGeom>
                  <a:ln w="34925" cap="sq" cmpd="sng">
                    <a:solidFill>
                      <a:srgbClr val="FF0000"/>
                    </a:solidFill>
                    <a:prstDash val="solid"/>
                    <a:bevel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tangle 15"/>
                  <p:cNvSpPr/>
                  <p:nvPr/>
                </p:nvSpPr>
                <p:spPr>
                  <a:xfrm>
                    <a:off x="3422967" y="1597392"/>
                    <a:ext cx="177901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i="1" dirty="0" smtClean="0"/>
                      <a:t>Target: one point</a:t>
                    </a:r>
                    <a:endParaRPr lang="en-US" sz="1600" dirty="0"/>
                  </a:p>
                </p:txBody>
              </p:sp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3537899" y="1992038"/>
                  <a:ext cx="1027971" cy="960265"/>
                  <a:chOff x="3807828" y="1987384"/>
                  <a:chExt cx="707164" cy="711921"/>
                </a:xfrm>
                <a:effectLst/>
              </p:grpSpPr>
              <p:pic>
                <p:nvPicPr>
                  <p:cNvPr id="29" name="Picture 9" descr="D:\Paper\CVPR2014_Plot\OverView\imgs\gt_curr_patch_4_1.bmp"/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94184" y="1987384"/>
                    <a:ext cx="620808" cy="641961"/>
                  </a:xfrm>
                  <a:prstGeom prst="rect">
                    <a:avLst/>
                  </a:prstGeom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7" descr="D:\Paper\CVPR2014_Plot\OverView\imgs\gt_curr_patch_2_1.bmp"/>
                  <p:cNvPicPr>
                    <a:picLocks noChangeAspect="1" noChangeArrowheads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49576" y="2025984"/>
                    <a:ext cx="620808" cy="641961"/>
                  </a:xfrm>
                  <a:prstGeom prst="rect">
                    <a:avLst/>
                  </a:prstGeom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3" descr="D:\Paper\CVPR2014_Plot\OverView\imgs\gt_curr_patch_4_1.bmp"/>
                  <p:cNvPicPr>
                    <a:picLocks noChangeAspect="1" noChangeArrowheads="1"/>
                  </p:cNvPicPr>
                  <p:nvPr/>
                </p:nvPicPr>
                <p:blipFill>
                  <a:blip r:embed="rId2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07828" y="2088753"/>
                    <a:ext cx="610552" cy="610552"/>
                  </a:xfrm>
                  <a:prstGeom prst="rect">
                    <a:avLst/>
                  </a:prstGeom>
                  <a:noFill/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32" name="Straight Arrow Connector 31"/>
                  <p:cNvCxnSpPr/>
                  <p:nvPr/>
                </p:nvCxnSpPr>
                <p:spPr>
                  <a:xfrm flipH="1">
                    <a:off x="4082554" y="2390101"/>
                    <a:ext cx="24539" cy="213887"/>
                  </a:xfrm>
                  <a:prstGeom prst="straightConnector1">
                    <a:avLst/>
                  </a:prstGeom>
                  <a:ln w="44450" cap="sq" cmpd="sng">
                    <a:solidFill>
                      <a:srgbClr val="FF0000"/>
                    </a:solidFill>
                    <a:prstDash val="solid"/>
                    <a:bevel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/>
              <p:cNvGrpSpPr/>
              <p:nvPr/>
            </p:nvGrpSpPr>
            <p:grpSpPr>
              <a:xfrm>
                <a:off x="1334145" y="2540536"/>
                <a:ext cx="2203754" cy="583664"/>
                <a:chOff x="1334145" y="2540536"/>
                <a:chExt cx="2203754" cy="583664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334145" y="2705745"/>
                  <a:ext cx="418455" cy="418455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/>
                <p:cNvCxnSpPr>
                  <a:stCxn id="5" idx="3"/>
                  <a:endCxn id="31" idx="1"/>
                </p:cNvCxnSpPr>
                <p:nvPr/>
              </p:nvCxnSpPr>
              <p:spPr>
                <a:xfrm flipV="1">
                  <a:off x="1752600" y="2540536"/>
                  <a:ext cx="1785299" cy="374437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06467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60" y="1981200"/>
            <a:ext cx="2834640" cy="285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834640" cy="285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2834640" cy="286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r>
              <a:rPr lang="en-US" dirty="0" smtClean="0"/>
              <a:t>daptive Local Region Size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895" y="5486400"/>
            <a:ext cx="8588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Shrink local region size during cascade regression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1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Local to Global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97543" y="1552108"/>
            <a:ext cx="2979657" cy="2791292"/>
          </a:xfrm>
          <a:prstGeom prst="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5039380"/>
            <a:ext cx="762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Fix tree structures and optimize tree leave’s output</a:t>
            </a:r>
            <a:endParaRPr lang="en-US" sz="2800" dirty="0"/>
          </a:p>
        </p:txBody>
      </p:sp>
      <p:grpSp>
        <p:nvGrpSpPr>
          <p:cNvPr id="91" name="Group 90"/>
          <p:cNvGrpSpPr/>
          <p:nvPr/>
        </p:nvGrpSpPr>
        <p:grpSpPr>
          <a:xfrm>
            <a:off x="1041429" y="1398863"/>
            <a:ext cx="2103749" cy="593176"/>
            <a:chOff x="1064182" y="1390181"/>
            <a:chExt cx="2103749" cy="593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1111919" y="1390181"/>
                  <a:ext cx="2056012" cy="59317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i="1" dirty="0" smtClean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600" i="1" dirty="0"/>
                    <a:t>Estimated </a:t>
                  </a:r>
                  <a:r>
                    <a:rPr lang="en-US" sz="1600" i="1" dirty="0" smtClean="0"/>
                    <a:t>Shape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a14:m>
                  <a:endParaRPr lang="en-US" sz="1600" i="1" dirty="0" smtClean="0"/>
                </a:p>
                <a:p>
                  <a:r>
                    <a:rPr lang="en-US" sz="1600" i="1" dirty="0" smtClean="0"/>
                    <a:t> Ground Truth Shape</a:t>
                  </a:r>
                  <a:r>
                    <a:rPr lang="en-US" sz="1600" i="1" dirty="0" smtClean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a14:m>
                  <a:endParaRPr lang="en-US" sz="1200" i="1" dirty="0" smtClean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919" y="1390181"/>
                  <a:ext cx="2056012" cy="59317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3061" r="-6528"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1064182" y="1483385"/>
              <a:ext cx="120083" cy="1200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064182" y="1731869"/>
              <a:ext cx="120083" cy="120083"/>
            </a:xfrm>
            <a:prstGeom prst="ellipse">
              <a:avLst/>
            </a:prstGeom>
            <a:solidFill>
              <a:srgbClr val="4BD0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040759" y="2177655"/>
            <a:ext cx="1953966" cy="1938573"/>
            <a:chOff x="1040759" y="2177655"/>
            <a:chExt cx="1953966" cy="1938573"/>
          </a:xfrm>
        </p:grpSpPr>
        <p:grpSp>
          <p:nvGrpSpPr>
            <p:cNvPr id="96" name="Group 95"/>
            <p:cNvGrpSpPr/>
            <p:nvPr/>
          </p:nvGrpSpPr>
          <p:grpSpPr>
            <a:xfrm>
              <a:off x="1041429" y="2177655"/>
              <a:ext cx="1953296" cy="1926807"/>
              <a:chOff x="1000333" y="2001458"/>
              <a:chExt cx="1953296" cy="1926807"/>
            </a:xfrm>
          </p:grpSpPr>
          <p:pic>
            <p:nvPicPr>
              <p:cNvPr id="98" name="Picture 18" descr="D:\Paper\CVPR2014_Plot\OverView\imgs\gt_curr_rect_3.bmp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4813" y="2001458"/>
                <a:ext cx="1558816" cy="1558815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5" descr="D:\Paper\CVPR2014_Plot\OverView\imgs\gt_curr_5.bmp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3320" y="2143475"/>
                <a:ext cx="1558816" cy="153156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6" descr="D:\Paper\CVPR2014_Plot\OverView\imgs\gt_curr_2.bm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826" y="2258244"/>
                <a:ext cx="1558816" cy="153156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" descr="D:\Paper\CVPR2014_Plot\OverView\imgs\gt_curr_rect_4.bmp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333" y="2374455"/>
                <a:ext cx="1553810" cy="1553810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7" name="Picture 2" descr="D:\Paper\CVPR2014_Plot\OverView\imgs\gt_curr_4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759" y="2561748"/>
              <a:ext cx="1554480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TextBox 102"/>
          <p:cNvSpPr txBox="1"/>
          <p:nvPr/>
        </p:nvSpPr>
        <p:spPr>
          <a:xfrm>
            <a:off x="3839651" y="2933008"/>
            <a:ext cx="553998" cy="435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 smtClean="0"/>
              <a:t>…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215043" y="2946616"/>
            <a:ext cx="553998" cy="460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 smtClean="0"/>
              <a:t>…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4630923" y="3388412"/>
            <a:ext cx="3197135" cy="894612"/>
            <a:chOff x="4630923" y="3388412"/>
            <a:chExt cx="3197135" cy="894612"/>
          </a:xfrm>
        </p:grpSpPr>
        <p:cxnSp>
          <p:nvCxnSpPr>
            <p:cNvPr id="116" name="Straight Arrow Connector 115"/>
            <p:cNvCxnSpPr>
              <a:endCxn id="117" idx="1"/>
            </p:cNvCxnSpPr>
            <p:nvPr/>
          </p:nvCxnSpPr>
          <p:spPr>
            <a:xfrm flipV="1">
              <a:off x="4630923" y="3835718"/>
              <a:ext cx="643581" cy="3476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Picture 29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4504" y="3388412"/>
              <a:ext cx="2553554" cy="894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7" name="Group 106"/>
          <p:cNvGrpSpPr/>
          <p:nvPr/>
        </p:nvGrpSpPr>
        <p:grpSpPr>
          <a:xfrm>
            <a:off x="3531857" y="3255828"/>
            <a:ext cx="1090050" cy="1087572"/>
            <a:chOff x="3804741" y="3271274"/>
            <a:chExt cx="741626" cy="740454"/>
          </a:xfrm>
        </p:grpSpPr>
        <p:pic>
          <p:nvPicPr>
            <p:cNvPr id="111" name="Picture 14" descr="D:\Paper\CVPR2014_Plot\OverView\imgs\gt_curr_patch_3_5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9660" y="3271274"/>
              <a:ext cx="616707" cy="64084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16" descr="D:\Paper\CVPR2014_Plot\OverView\imgs\gt_curr_patch_5_5.bmp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257" y="3302593"/>
              <a:ext cx="616707" cy="64084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5" descr="D:\Paper\CVPR2014_Plot\OverView\imgs\gt_curr_patch_2_5.bmp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44" y="3348028"/>
              <a:ext cx="616707" cy="64084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" descr="D:\Paper\CVPR2014_Plot\OverView\imgs\gt_curr_patch_4_5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4741" y="3401176"/>
              <a:ext cx="610552" cy="61055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5" name="Straight Arrow Connector 114"/>
            <p:cNvCxnSpPr/>
            <p:nvPr/>
          </p:nvCxnSpPr>
          <p:spPr>
            <a:xfrm flipV="1">
              <a:off x="4120189" y="3623013"/>
              <a:ext cx="182976" cy="86138"/>
            </a:xfrm>
            <a:prstGeom prst="straightConnector1">
              <a:avLst/>
            </a:prstGeom>
            <a:ln w="44450" cap="sq" cmpd="sng">
              <a:solidFill>
                <a:srgbClr val="FF0000"/>
              </a:solidFill>
              <a:prstDash val="solid"/>
              <a:bevel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1695882" y="3429000"/>
            <a:ext cx="1835975" cy="466014"/>
            <a:chOff x="1695882" y="3429000"/>
            <a:chExt cx="1835975" cy="466014"/>
          </a:xfrm>
        </p:grpSpPr>
        <p:sp>
          <p:nvSpPr>
            <p:cNvPr id="109" name="Rectangle 108"/>
            <p:cNvSpPr/>
            <p:nvPr/>
          </p:nvSpPr>
          <p:spPr>
            <a:xfrm>
              <a:off x="1695882" y="3429000"/>
              <a:ext cx="422239" cy="42223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>
              <a:stCxn id="109" idx="3"/>
              <a:endCxn id="114" idx="1"/>
            </p:cNvCxnSpPr>
            <p:nvPr/>
          </p:nvCxnSpPr>
          <p:spPr>
            <a:xfrm>
              <a:off x="2118121" y="3640120"/>
              <a:ext cx="1413736" cy="254894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0" name="Picture 8" descr="D:\Paper\CVPR2014_Plot\OverView\imgs\gt_curr_patch_5_1.bmp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84" y="1938251"/>
            <a:ext cx="893423" cy="87024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/>
          <p:cNvCxnSpPr/>
          <p:nvPr/>
        </p:nvCxnSpPr>
        <p:spPr>
          <a:xfrm flipV="1">
            <a:off x="4630923" y="2550652"/>
            <a:ext cx="643581" cy="3476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5332048" y="1510785"/>
            <a:ext cx="2516552" cy="1397055"/>
            <a:chOff x="5332048" y="1510785"/>
            <a:chExt cx="2516552" cy="1397055"/>
          </a:xfrm>
        </p:grpSpPr>
        <p:sp>
          <p:nvSpPr>
            <p:cNvPr id="136" name="Rectangle 135"/>
            <p:cNvSpPr/>
            <p:nvPr/>
          </p:nvSpPr>
          <p:spPr>
            <a:xfrm>
              <a:off x="5675265" y="1510785"/>
              <a:ext cx="1559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/>
                <a:t>Random forest</a:t>
              </a:r>
            </a:p>
          </p:txBody>
        </p:sp>
        <p:pic>
          <p:nvPicPr>
            <p:cNvPr id="138" name="Picture 30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2048" y="2036204"/>
              <a:ext cx="2516552" cy="871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Group 123"/>
          <p:cNvGrpSpPr/>
          <p:nvPr/>
        </p:nvGrpSpPr>
        <p:grpSpPr>
          <a:xfrm>
            <a:off x="3193981" y="1552108"/>
            <a:ext cx="1841338" cy="1400195"/>
            <a:chOff x="3193981" y="1552108"/>
            <a:chExt cx="1841338" cy="1400195"/>
          </a:xfrm>
        </p:grpSpPr>
        <p:grpSp>
          <p:nvGrpSpPr>
            <p:cNvPr id="128" name="Group 127"/>
            <p:cNvGrpSpPr/>
            <p:nvPr/>
          </p:nvGrpSpPr>
          <p:grpSpPr>
            <a:xfrm>
              <a:off x="3193981" y="1552108"/>
              <a:ext cx="1841338" cy="430704"/>
              <a:chOff x="3422967" y="1536020"/>
              <a:chExt cx="1841338" cy="430704"/>
            </a:xfrm>
          </p:grpSpPr>
          <p:cxnSp>
            <p:nvCxnSpPr>
              <p:cNvPr id="134" name="Straight Arrow Connector 133"/>
              <p:cNvCxnSpPr/>
              <p:nvPr/>
            </p:nvCxnSpPr>
            <p:spPr>
              <a:xfrm>
                <a:off x="3925802" y="1536020"/>
                <a:ext cx="694924" cy="0"/>
              </a:xfrm>
              <a:prstGeom prst="straightConnector1">
                <a:avLst/>
              </a:prstGeom>
              <a:ln w="34925" cap="sq" cmpd="sng">
                <a:solidFill>
                  <a:srgbClr val="FF0000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Rectangle 134"/>
              <p:cNvSpPr/>
              <p:nvPr/>
            </p:nvSpPr>
            <p:spPr>
              <a:xfrm>
                <a:off x="3422967" y="1597392"/>
                <a:ext cx="1841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/>
                  <a:t>Target: one point</a:t>
                </a:r>
                <a:endParaRPr lang="en-US" sz="1600" dirty="0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3537899" y="1992038"/>
              <a:ext cx="1027971" cy="960265"/>
              <a:chOff x="3807828" y="1987384"/>
              <a:chExt cx="707164" cy="711921"/>
            </a:xfrm>
            <a:effectLst/>
          </p:grpSpPr>
          <p:pic>
            <p:nvPicPr>
              <p:cNvPr id="130" name="Picture 9" descr="D:\Paper\CVPR2014_Plot\OverView\imgs\gt_curr_patch_4_1.bmp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4184" y="1987384"/>
                <a:ext cx="620808" cy="641961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7" descr="D:\Paper\CVPR2014_Plot\OverView\imgs\gt_curr_patch_2_1.bmp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9576" y="2025984"/>
                <a:ext cx="620808" cy="641961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3" descr="D:\Paper\CVPR2014_Plot\OverView\imgs\gt_curr_patch_4_1.bmp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7828" y="2088753"/>
                <a:ext cx="610552" cy="610552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3" name="Straight Arrow Connector 132"/>
              <p:cNvCxnSpPr/>
              <p:nvPr/>
            </p:nvCxnSpPr>
            <p:spPr>
              <a:xfrm flipH="1">
                <a:off x="4082554" y="2390101"/>
                <a:ext cx="24539" cy="213887"/>
              </a:xfrm>
              <a:prstGeom prst="straightConnector1">
                <a:avLst/>
              </a:prstGeom>
              <a:ln w="44450" cap="sq" cmpd="sng">
                <a:solidFill>
                  <a:srgbClr val="FF0000"/>
                </a:solidFill>
                <a:prstDash val="solid"/>
                <a:bevel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Group 124"/>
          <p:cNvGrpSpPr/>
          <p:nvPr/>
        </p:nvGrpSpPr>
        <p:grpSpPr>
          <a:xfrm>
            <a:off x="1334145" y="2540536"/>
            <a:ext cx="2203754" cy="583664"/>
            <a:chOff x="1334145" y="2540536"/>
            <a:chExt cx="2203754" cy="583664"/>
          </a:xfrm>
        </p:grpSpPr>
        <p:sp>
          <p:nvSpPr>
            <p:cNvPr id="126" name="Rectangle 125"/>
            <p:cNvSpPr/>
            <p:nvPr/>
          </p:nvSpPr>
          <p:spPr>
            <a:xfrm>
              <a:off x="1334145" y="2705745"/>
              <a:ext cx="418455" cy="418455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126"/>
            <p:cNvCxnSpPr>
              <a:stCxn id="126" idx="3"/>
              <a:endCxn id="132" idx="1"/>
            </p:cNvCxnSpPr>
            <p:nvPr/>
          </p:nvCxnSpPr>
          <p:spPr>
            <a:xfrm flipV="1">
              <a:off x="1752600" y="2540536"/>
              <a:ext cx="1785299" cy="374437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10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 </a:t>
            </a:r>
            <a:r>
              <a:rPr lang="en-US" dirty="0" smtClean="0"/>
              <a:t>Optimization </a:t>
            </a:r>
            <a:r>
              <a:rPr lang="en-US" dirty="0"/>
              <a:t>of Tree Output</a:t>
            </a:r>
          </a:p>
        </p:txBody>
      </p:sp>
      <p:pic>
        <p:nvPicPr>
          <p:cNvPr id="7" name="Picture 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48" y="2036204"/>
            <a:ext cx="2516552" cy="8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504" y="3388412"/>
            <a:ext cx="2553554" cy="89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endCxn id="8" idx="1"/>
          </p:cNvCxnSpPr>
          <p:nvPr/>
        </p:nvCxnSpPr>
        <p:spPr>
          <a:xfrm flipV="1">
            <a:off x="4630923" y="3835718"/>
            <a:ext cx="643581" cy="3476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097543" y="1510785"/>
            <a:ext cx="2714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Feature Mapping Function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9651" y="2933008"/>
            <a:ext cx="553998" cy="4355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 smtClean="0"/>
              <a:t>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193981" y="1552108"/>
            <a:ext cx="1841338" cy="430704"/>
            <a:chOff x="3422967" y="1536020"/>
            <a:chExt cx="1841338" cy="43070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925802" y="1536020"/>
              <a:ext cx="694924" cy="0"/>
            </a:xfrm>
            <a:prstGeom prst="straightConnector1">
              <a:avLst/>
            </a:prstGeom>
            <a:ln w="34925" cap="sq" cmpd="sng">
              <a:solidFill>
                <a:srgbClr val="FF0000"/>
              </a:solidFill>
              <a:prstDash val="solid"/>
              <a:bevel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422967" y="1597392"/>
              <a:ext cx="18413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Regression Target</a:t>
              </a:r>
              <a:endParaRPr lang="en-US" sz="1600" dirty="0"/>
            </a:p>
          </p:txBody>
        </p:sp>
      </p:grpSp>
      <p:pic>
        <p:nvPicPr>
          <p:cNvPr id="17" name="Picture 8" descr="D:\Paper\CVPR2014_Plot\OverView\imgs\gt_curr_patch_5_1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84" y="1938251"/>
            <a:ext cx="893423" cy="87024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215043" y="2946616"/>
            <a:ext cx="553998" cy="460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 smtClean="0"/>
              <a:t>…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041429" y="1398863"/>
            <a:ext cx="2103749" cy="593176"/>
            <a:chOff x="1064182" y="1390181"/>
            <a:chExt cx="2103749" cy="593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1111919" y="1390181"/>
                  <a:ext cx="2056012" cy="59317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i="1" dirty="0" smtClean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600" i="1" dirty="0"/>
                    <a:t>Estimated </a:t>
                  </a:r>
                  <a:r>
                    <a:rPr lang="en-US" sz="1600" i="1" dirty="0" smtClean="0"/>
                    <a:t>Shape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a14:m>
                  <a:endParaRPr lang="en-US" sz="1600" i="1" dirty="0" smtClean="0"/>
                </a:p>
                <a:p>
                  <a:r>
                    <a:rPr lang="en-US" sz="1600" i="1" dirty="0" smtClean="0"/>
                    <a:t> Ground Truth Shape</a:t>
                  </a:r>
                  <a:r>
                    <a:rPr lang="en-US" sz="1600" i="1" dirty="0" smtClean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a14:m>
                  <a:endParaRPr lang="en-US" sz="1200" i="1" dirty="0" smtClean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919" y="1390181"/>
                  <a:ext cx="2056012" cy="59317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3061" r="-6528" b="-122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1064182" y="1483385"/>
              <a:ext cx="120083" cy="1200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64182" y="1731869"/>
              <a:ext cx="120083" cy="120083"/>
            </a:xfrm>
            <a:prstGeom prst="ellipse">
              <a:avLst/>
            </a:prstGeom>
            <a:solidFill>
              <a:srgbClr val="4BD0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537899" y="1992038"/>
            <a:ext cx="1027971" cy="960265"/>
            <a:chOff x="3807828" y="1987384"/>
            <a:chExt cx="707164" cy="711921"/>
          </a:xfrm>
          <a:effectLst/>
        </p:grpSpPr>
        <p:pic>
          <p:nvPicPr>
            <p:cNvPr id="29" name="Picture 9" descr="D:\Paper\CVPR2014_Plot\OverView\imgs\gt_curr_patch_4_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184" y="1987384"/>
              <a:ext cx="620808" cy="64196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7" descr="D:\Paper\CVPR2014_Plot\OverView\imgs\gt_curr_patch_2_1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9576" y="2025984"/>
              <a:ext cx="620808" cy="64196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" descr="D:\Paper\CVPR2014_Plot\OverView\imgs\gt_curr_patch_4_1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828" y="2088753"/>
              <a:ext cx="610552" cy="61055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Arrow Connector 31"/>
            <p:cNvCxnSpPr/>
            <p:nvPr/>
          </p:nvCxnSpPr>
          <p:spPr>
            <a:xfrm flipH="1">
              <a:off x="4082554" y="2390101"/>
              <a:ext cx="24539" cy="213887"/>
            </a:xfrm>
            <a:prstGeom prst="straightConnector1">
              <a:avLst/>
            </a:prstGeom>
            <a:ln w="44450" cap="sq" cmpd="sng">
              <a:solidFill>
                <a:srgbClr val="FF0000"/>
              </a:solidFill>
              <a:prstDash val="solid"/>
              <a:bevel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531857" y="3255828"/>
            <a:ext cx="1090050" cy="1087572"/>
            <a:chOff x="3804741" y="3271274"/>
            <a:chExt cx="741626" cy="740454"/>
          </a:xfrm>
        </p:grpSpPr>
        <p:pic>
          <p:nvPicPr>
            <p:cNvPr id="34" name="Picture 14" descr="D:\Paper\CVPR2014_Plot\OverView\imgs\gt_curr_patch_3_5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9660" y="3271274"/>
              <a:ext cx="616707" cy="64084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D:\Paper\CVPR2014_Plot\OverView\imgs\gt_curr_patch_5_5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4257" y="3302593"/>
              <a:ext cx="616707" cy="64084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5" descr="D:\Paper\CVPR2014_Plot\OverView\imgs\gt_curr_patch_2_5.bmp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44" y="3348028"/>
              <a:ext cx="616707" cy="640841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D:\Paper\CVPR2014_Plot\OverView\imgs\gt_curr_patch_4_5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4741" y="3401176"/>
              <a:ext cx="610552" cy="61055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Arrow Connector 37"/>
            <p:cNvCxnSpPr/>
            <p:nvPr/>
          </p:nvCxnSpPr>
          <p:spPr>
            <a:xfrm flipV="1">
              <a:off x="4120189" y="3623013"/>
              <a:ext cx="182976" cy="86138"/>
            </a:xfrm>
            <a:prstGeom prst="straightConnector1">
              <a:avLst/>
            </a:prstGeom>
            <a:ln w="44450" cap="sq" cmpd="sng">
              <a:solidFill>
                <a:srgbClr val="FF0000"/>
              </a:solidFill>
              <a:prstDash val="solid"/>
              <a:bevel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/>
          <p:cNvCxnSpPr/>
          <p:nvPr/>
        </p:nvCxnSpPr>
        <p:spPr>
          <a:xfrm flipV="1">
            <a:off x="4630923" y="2550652"/>
            <a:ext cx="643581" cy="3476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97543" y="1552108"/>
            <a:ext cx="2979657" cy="2791292"/>
          </a:xfrm>
          <a:prstGeom prst="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1040759" y="2177655"/>
            <a:ext cx="1953966" cy="1938573"/>
            <a:chOff x="1040759" y="2177655"/>
            <a:chExt cx="1953966" cy="1938573"/>
          </a:xfrm>
        </p:grpSpPr>
        <p:grpSp>
          <p:nvGrpSpPr>
            <p:cNvPr id="121" name="Group 120"/>
            <p:cNvGrpSpPr/>
            <p:nvPr/>
          </p:nvGrpSpPr>
          <p:grpSpPr>
            <a:xfrm>
              <a:off x="1041429" y="2177655"/>
              <a:ext cx="1953296" cy="1926807"/>
              <a:chOff x="1000333" y="2001458"/>
              <a:chExt cx="1953296" cy="1926807"/>
            </a:xfrm>
          </p:grpSpPr>
          <p:pic>
            <p:nvPicPr>
              <p:cNvPr id="123" name="Picture 18" descr="D:\Paper\CVPR2014_Plot\OverView\imgs\gt_curr_rect_3.bmp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4813" y="2001458"/>
                <a:ext cx="1558816" cy="1558815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4" name="Picture 5" descr="D:\Paper\CVPR2014_Plot\OverView\imgs\gt_curr_5.bmp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3320" y="2143475"/>
                <a:ext cx="1558816" cy="153156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6" descr="D:\Paper\CVPR2014_Plot\OverView\imgs\gt_curr_2.bmp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826" y="2258244"/>
                <a:ext cx="1558816" cy="1531567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2" descr="D:\Paper\CVPR2014_Plot\OverView\imgs\gt_curr_rect_4.bmp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333" y="2374455"/>
                <a:ext cx="1553810" cy="1553810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2" name="Picture 2" descr="D:\Paper\CVPR2014_Plot\OverView\imgs\gt_curr_4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759" y="2561748"/>
              <a:ext cx="1554480" cy="15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7" name="Group 126"/>
          <p:cNvGrpSpPr/>
          <p:nvPr/>
        </p:nvGrpSpPr>
        <p:grpSpPr>
          <a:xfrm>
            <a:off x="1695882" y="3429000"/>
            <a:ext cx="1835975" cy="466014"/>
            <a:chOff x="1695882" y="3429000"/>
            <a:chExt cx="1835975" cy="466014"/>
          </a:xfrm>
        </p:grpSpPr>
        <p:sp>
          <p:nvSpPr>
            <p:cNvPr id="128" name="Rectangle 127"/>
            <p:cNvSpPr/>
            <p:nvPr/>
          </p:nvSpPr>
          <p:spPr>
            <a:xfrm>
              <a:off x="1695882" y="3429000"/>
              <a:ext cx="422239" cy="42223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stCxn id="128" idx="3"/>
            </p:cNvCxnSpPr>
            <p:nvPr/>
          </p:nvCxnSpPr>
          <p:spPr>
            <a:xfrm>
              <a:off x="2118121" y="3640120"/>
              <a:ext cx="1413736" cy="254894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1334145" y="2540536"/>
            <a:ext cx="2203754" cy="583664"/>
            <a:chOff x="1334145" y="2540536"/>
            <a:chExt cx="2203754" cy="583664"/>
          </a:xfrm>
        </p:grpSpPr>
        <p:sp>
          <p:nvSpPr>
            <p:cNvPr id="131" name="Rectangle 130"/>
            <p:cNvSpPr/>
            <p:nvPr/>
          </p:nvSpPr>
          <p:spPr>
            <a:xfrm>
              <a:off x="1334145" y="2705745"/>
              <a:ext cx="418455" cy="418455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/>
            <p:cNvCxnSpPr>
              <a:stCxn id="131" idx="3"/>
            </p:cNvCxnSpPr>
            <p:nvPr/>
          </p:nvCxnSpPr>
          <p:spPr>
            <a:xfrm flipV="1">
              <a:off x="1752600" y="2540536"/>
              <a:ext cx="1785299" cy="374437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70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2000" y="132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-0.38733 -0.0493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-247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0.01649 -0.2481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1240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32000" y="13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26" y="1548362"/>
            <a:ext cx="326254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 </a:t>
            </a:r>
            <a:r>
              <a:rPr lang="en-US" altLang="zh-CN" dirty="0"/>
              <a:t>Optimization </a:t>
            </a:r>
            <a:r>
              <a:rPr lang="en-US" dirty="0" smtClean="0"/>
              <a:t>of </a:t>
            </a:r>
            <a:r>
              <a:rPr lang="en-US" dirty="0"/>
              <a:t>Tree Output</a:t>
            </a:r>
          </a:p>
        </p:txBody>
      </p:sp>
      <p:pic>
        <p:nvPicPr>
          <p:cNvPr id="7" name="Picture 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33284"/>
            <a:ext cx="3288555" cy="113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1505712" y="2642756"/>
            <a:ext cx="0" cy="2862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36576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optimize </a:t>
            </a:r>
            <a:r>
              <a:rPr lang="en-US" sz="2400" dirty="0"/>
              <a:t>all </a:t>
            </a:r>
            <a:r>
              <a:rPr lang="en-US" sz="2400" dirty="0" smtClean="0"/>
              <a:t>leaves simultaneously by minimizing</a:t>
            </a:r>
            <a:endParaRPr lang="en-US" sz="2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418844" y="2468286"/>
            <a:ext cx="2832640" cy="175870"/>
            <a:chOff x="1418844" y="2230402"/>
            <a:chExt cx="2832640" cy="175870"/>
          </a:xfrm>
        </p:grpSpPr>
        <p:sp>
          <p:nvSpPr>
            <p:cNvPr id="5" name="Oval 4"/>
            <p:cNvSpPr/>
            <p:nvPr/>
          </p:nvSpPr>
          <p:spPr>
            <a:xfrm>
              <a:off x="1418844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658112" y="22311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897380" y="2232184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133600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87155" y="2232184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28804" y="22325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868072" y="22325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107340" y="22325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62325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599212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838480" y="22325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077748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00016" y="2488996"/>
            <a:ext cx="2832640" cy="175870"/>
            <a:chOff x="1418844" y="2230402"/>
            <a:chExt cx="2832640" cy="175870"/>
          </a:xfrm>
        </p:grpSpPr>
        <p:sp>
          <p:nvSpPr>
            <p:cNvPr id="40" name="Oval 39"/>
            <p:cNvSpPr/>
            <p:nvPr/>
          </p:nvSpPr>
          <p:spPr>
            <a:xfrm>
              <a:off x="1418844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658112" y="22311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897380" y="2232184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133600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387155" y="2232184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628804" y="22325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868072" y="22325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107340" y="22325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362325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599212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838480" y="2232536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077748" y="2230402"/>
              <a:ext cx="173736" cy="17373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48537" y="2895600"/>
                <a:ext cx="1858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537" y="2895600"/>
                <a:ext cx="185880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572000" y="2895600"/>
                <a:ext cx="1858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95600"/>
                <a:ext cx="185880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4786884" y="2667000"/>
            <a:ext cx="0" cy="2862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5192" y="4038600"/>
                <a:ext cx="5548408" cy="913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2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 smtClea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2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2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92" y="4038600"/>
                <a:ext cx="5548408" cy="913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6200" y="4724400"/>
                <a:ext cx="5334000" cy="1044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2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/>
                            </a:rPr>
                            <m:t>𝑘</m:t>
                          </m:r>
                          <m:r>
                            <a:rPr lang="en-US" sz="2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𝑟𝑒𝑔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𝑡𝑟𝑒𝑒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4724400"/>
                <a:ext cx="5334000" cy="10442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029200" y="5024735"/>
            <a:ext cx="3323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 smtClean="0"/>
              <a:t>is linear to unknowns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016678" y="3200400"/>
            <a:ext cx="1269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point offset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2446956" y="3200400"/>
            <a:ext cx="2201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face shape increment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59272" y="3212068"/>
                <a:ext cx="4315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72" y="3212068"/>
                <a:ext cx="431528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974336" y="4191000"/>
                <a:ext cx="31790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sz="2400" dirty="0" smtClean="0"/>
                  <a:t>is linear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zh-CN" sz="2400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336" y="4191000"/>
                <a:ext cx="3179064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0667" b="-2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457200" y="5867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smtClean="0"/>
              <a:t>Simply linear regression and global optimal solution!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19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3" grpId="0"/>
      <p:bldP spid="4" grpId="0"/>
      <p:bldP spid="6" grpId="0"/>
      <p:bldP spid="8" grpId="0"/>
      <p:bldP spid="9" grpId="0"/>
      <p:bldP spid="10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Tree Induced Binary Features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altLang="zh-CN" dirty="0" smtClean="0"/>
              <a:t>Each leave is a binary indicator function</a:t>
            </a:r>
          </a:p>
          <a:p>
            <a:pPr lvl="1"/>
            <a:r>
              <a:rPr lang="en-US" altLang="zh-CN" dirty="0" smtClean="0"/>
              <a:t>1 if the image sample arrives at the leaf</a:t>
            </a:r>
          </a:p>
          <a:p>
            <a:pPr lvl="1"/>
            <a:r>
              <a:rPr lang="en-US" altLang="zh-CN" dirty="0" smtClean="0"/>
              <a:t>0 otherwise</a:t>
            </a:r>
          </a:p>
          <a:p>
            <a:r>
              <a:rPr lang="en-US" altLang="zh-CN" dirty="0" smtClean="0"/>
              <a:t>Trees -&gt; high dimension sparse binary features</a:t>
            </a:r>
          </a:p>
          <a:p>
            <a:endParaRPr lang="en-US" altLang="zh-CN" dirty="0"/>
          </a:p>
          <a:p>
            <a:r>
              <a:rPr lang="en-US" altLang="zh-CN" dirty="0" smtClean="0"/>
              <a:t>Efficient training using linear SVM</a:t>
            </a:r>
          </a:p>
          <a:p>
            <a:r>
              <a:rPr lang="en-US" altLang="zh-CN" dirty="0" smtClean="0"/>
              <a:t>Efficient testing by adding N leaves</a:t>
            </a:r>
          </a:p>
          <a:p>
            <a:pPr lvl="1"/>
            <a:r>
              <a:rPr lang="en-US" altLang="zh-CN" dirty="0" smtClean="0"/>
              <a:t>N: number of trees, usually a few hundreds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61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343400"/>
            <a:ext cx="8229600" cy="1676400"/>
          </a:xfrm>
        </p:spPr>
        <p:txBody>
          <a:bodyPr>
            <a:normAutofit/>
          </a:bodyPr>
          <a:lstStyle/>
          <a:p>
            <a:r>
              <a:rPr lang="en-US" dirty="0" smtClean="0"/>
              <a:t>Two variants of our method</a:t>
            </a:r>
          </a:p>
          <a:p>
            <a:pPr lvl="1"/>
            <a:r>
              <a:rPr lang="en-US" dirty="0" smtClean="0"/>
              <a:t>Accurate:  </a:t>
            </a:r>
            <a:r>
              <a:rPr lang="en-US" i="1" dirty="0" smtClean="0"/>
              <a:t>LBF        </a:t>
            </a:r>
            <a:r>
              <a:rPr lang="en-US" dirty="0" smtClean="0"/>
              <a:t>1200 trees with depth 7</a:t>
            </a:r>
          </a:p>
          <a:p>
            <a:pPr lvl="1"/>
            <a:r>
              <a:rPr lang="en-US" dirty="0" smtClean="0"/>
              <a:t>Fast: 	     </a:t>
            </a:r>
            <a:r>
              <a:rPr lang="en-US" i="1" dirty="0" smtClean="0"/>
              <a:t>LBF </a:t>
            </a:r>
            <a:r>
              <a:rPr lang="en-US" i="1" dirty="0"/>
              <a:t>fast</a:t>
            </a:r>
            <a:r>
              <a:rPr lang="en-US" dirty="0"/>
              <a:t> </a:t>
            </a:r>
            <a:r>
              <a:rPr lang="en-US" dirty="0" smtClean="0"/>
              <a:t>  300 trees with depth 5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669924"/>
              </p:ext>
            </p:extLst>
          </p:nvPr>
        </p:nvGraphicFramePr>
        <p:xfrm>
          <a:off x="533400" y="1615440"/>
          <a:ext cx="8153400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38350"/>
                <a:gridCol w="2038350"/>
                <a:gridCol w="2038350"/>
                <a:gridCol w="20383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Benchmark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#landmarks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#training images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#testing images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LFPW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717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249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Helen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194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2000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330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300-W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68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3149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689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4950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97"/>
    </mc:Choice>
    <mc:Fallback xmlns="">
      <p:transition spd="slow" advTm="3339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Comparison with other methods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5257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Cascade shape regression methods</a:t>
            </a:r>
          </a:p>
          <a:p>
            <a:pPr lvl="1"/>
            <a:r>
              <a:rPr lang="en-US" sz="2000" smtClean="0"/>
              <a:t>Explicit Shape Regression (ESR) [2]</a:t>
            </a:r>
          </a:p>
          <a:p>
            <a:pPr lvl="1"/>
            <a:r>
              <a:rPr lang="en-US" sz="2000" smtClean="0"/>
              <a:t>Robust Cascade Pose Regression (PCPR) [3]</a:t>
            </a:r>
          </a:p>
          <a:p>
            <a:pPr lvl="1"/>
            <a:r>
              <a:rPr lang="en-US" sz="2000" smtClean="0"/>
              <a:t>Supervised Descent Method (SDM) [4]</a:t>
            </a:r>
            <a:endParaRPr lang="en-US" sz="2400" smtClean="0"/>
          </a:p>
          <a:p>
            <a:r>
              <a:rPr lang="en-US" sz="2400" smtClean="0"/>
              <a:t>Other methods</a:t>
            </a:r>
          </a:p>
          <a:p>
            <a:pPr lvl="1"/>
            <a:r>
              <a:rPr lang="en-US" sz="2000" smtClean="0"/>
              <a:t>Exemplar based methods [1, 5]</a:t>
            </a:r>
          </a:p>
          <a:p>
            <a:pPr lvl="1"/>
            <a:r>
              <a:rPr lang="en-US" sz="2000" smtClean="0"/>
              <a:t>AAM or ASM based methods [6, 7]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smtClean="0"/>
              <a:t>[1] P. N. Belhumeur, D. W. Jacobs, D. J. Kriegman, and N. Kumar. Localizing parts of faces using a consensus of exemplars (CVPR11)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smtClean="0"/>
              <a:t>[2] X. Cao, Y. Wei, F. Wen, and J. Sun. Face Alignment by Explicit Shape Regression </a:t>
            </a:r>
            <a:r>
              <a:rPr lang="en-US" sz="1400" smtClean="0"/>
              <a:t>(CVPR12)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smtClean="0"/>
              <a:t>[3] </a:t>
            </a:r>
            <a:r>
              <a:rPr lang="es-ES" sz="1400" b="1" smtClean="0"/>
              <a:t>X. P. Burgos-Artizzu, P. Perona, and P. Dollar. </a:t>
            </a:r>
            <a:r>
              <a:rPr lang="en-US" sz="1400" b="1" smtClean="0"/>
              <a:t>Robust face landmark estimation under occlusion (ICCV13)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smtClean="0"/>
              <a:t>[4] </a:t>
            </a:r>
            <a:r>
              <a:rPr lang="fr-FR" sz="1400" b="1" smtClean="0"/>
              <a:t>X. Xiong and F. De la Torre. </a:t>
            </a:r>
            <a:r>
              <a:rPr lang="en-US" sz="1400" b="1" smtClean="0"/>
              <a:t>Supervised descent method and its applications to face alignment </a:t>
            </a:r>
            <a:r>
              <a:rPr lang="en-US" sz="1400" smtClean="0"/>
              <a:t>(CVPR13)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smtClean="0"/>
              <a:t>[5] F. Zhou, J. Brandt, and Z. Lin. Exemplar-based Graph Matching for Robust Facial Landmark Localization (ICCV13)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smtClean="0"/>
              <a:t>[6] S. Milborrow and F. Nicolls. Locating facial features with an extended active shape model (ECCV08)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smtClean="0"/>
              <a:t>[7] </a:t>
            </a:r>
            <a:r>
              <a:rPr lang="da-DK" sz="1400" smtClean="0"/>
              <a:t>V. Le, J. Brandt, Z. Lin, L. Bourdev, and T. S. Huang. </a:t>
            </a:r>
            <a:r>
              <a:rPr lang="en-US" sz="1400" smtClean="0"/>
              <a:t>Interactive Facial Feature Localization (ECCV12)</a:t>
            </a:r>
            <a:endParaRPr lang="en-US" sz="2800" smtClean="0"/>
          </a:p>
          <a:p>
            <a:endParaRPr lang="en-US" sz="280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730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8313007"/>
                  </p:ext>
                </p:extLst>
              </p:nvPr>
            </p:nvGraphicFramePr>
            <p:xfrm>
              <a:off x="940855" y="304800"/>
              <a:ext cx="3056487" cy="31096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018829"/>
                    <a:gridCol w="1018829"/>
                    <a:gridCol w="1018829"/>
                  </a:tblGrid>
                  <a:tr h="34551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LFPW (29 landmarks)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Method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Error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FPS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baseline="0" dirty="0" smtClean="0"/>
                            <a:t>[1]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3.99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/>
                                  </a:rPr>
                                  <m:t>≈1</m:t>
                                </m:r>
                              </m:oMath>
                            </m:oMathPara>
                          </a14:m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ESR [</a:t>
                          </a:r>
                          <a:r>
                            <a:rPr lang="en-US" sz="1700" kern="1200" baseline="0" dirty="0" smtClean="0"/>
                            <a:t>2</a:t>
                          </a:r>
                          <a:r>
                            <a:rPr lang="en-US" sz="1700" dirty="0" smtClean="0"/>
                            <a:t>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3.47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220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RCPR [</a:t>
                          </a:r>
                          <a:r>
                            <a:rPr lang="en-US" sz="1700" kern="1200" baseline="0" dirty="0" smtClean="0"/>
                            <a:t>3</a:t>
                          </a:r>
                          <a:r>
                            <a:rPr lang="en-US" sz="1700" dirty="0" smtClean="0"/>
                            <a:t>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3.50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-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SDM [4]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3.49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160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EGM [5]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3.98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en-US" sz="1700" b="0" dirty="0" smtClean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LBF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 smtClean="0"/>
                            <a:t>3.35</a:t>
                          </a:r>
                          <a:endParaRPr lang="en-US" sz="1700" b="1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460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LBF</a:t>
                          </a:r>
                          <a:r>
                            <a:rPr lang="en-US" sz="1700" baseline="0" dirty="0" smtClean="0"/>
                            <a:t> fast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3.35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 smtClean="0"/>
                            <a:t>4200</a:t>
                          </a:r>
                          <a:endParaRPr lang="en-US" sz="1700" b="1" dirty="0"/>
                        </a:p>
                      </a:txBody>
                      <a:tcPr marL="79734" marR="79734" marT="39867" marB="39867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8313007"/>
                  </p:ext>
                </p:extLst>
              </p:nvPr>
            </p:nvGraphicFramePr>
            <p:xfrm>
              <a:off x="940855" y="304800"/>
              <a:ext cx="3056487" cy="310964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018829"/>
                    <a:gridCol w="1018829"/>
                    <a:gridCol w="1018829"/>
                  </a:tblGrid>
                  <a:tr h="34551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LFPW (29 landmarks)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Method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Error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FPS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baseline="0" dirty="0" smtClean="0"/>
                            <a:t>[1]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3.99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9734" marR="79734" marT="39867" marB="39867">
                        <a:blipFill rotWithShape="0">
                          <a:blip r:embed="rId2"/>
                          <a:stretch>
                            <a:fillRect l="-200599" t="-210714" r="-599" b="-630357"/>
                          </a:stretch>
                        </a:blipFill>
                      </a:tcPr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ESR [</a:t>
                          </a:r>
                          <a:r>
                            <a:rPr lang="en-US" sz="1700" kern="1200" baseline="0" dirty="0" smtClean="0"/>
                            <a:t>2</a:t>
                          </a:r>
                          <a:r>
                            <a:rPr lang="en-US" sz="1700" dirty="0" smtClean="0"/>
                            <a:t>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3.47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220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RCPR [</a:t>
                          </a:r>
                          <a:r>
                            <a:rPr lang="en-US" sz="1700" kern="1200" baseline="0" dirty="0" smtClean="0"/>
                            <a:t>3</a:t>
                          </a:r>
                          <a:r>
                            <a:rPr lang="en-US" sz="1700" dirty="0" smtClean="0"/>
                            <a:t>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3.50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-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SDM [4]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3.49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160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EGM [5]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3.98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9734" marR="79734" marT="39867" marB="39867">
                        <a:blipFill rotWithShape="0">
                          <a:blip r:embed="rId2"/>
                          <a:stretch>
                            <a:fillRect l="-200599" t="-616071" r="-599" b="-225000"/>
                          </a:stretch>
                        </a:blipFill>
                      </a:tcPr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LBF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 smtClean="0"/>
                            <a:t>3.35</a:t>
                          </a:r>
                          <a:endParaRPr lang="en-US" sz="1700" b="1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460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</a:tr>
                  <a:tr h="345516">
                    <a:tc>
                      <a:txBody>
                        <a:bodyPr/>
                        <a:lstStyle/>
                        <a:p>
                          <a:r>
                            <a:rPr lang="en-US" sz="1700" dirty="0" smtClean="0"/>
                            <a:t>LBF</a:t>
                          </a:r>
                          <a:r>
                            <a:rPr lang="en-US" sz="1700" baseline="0" dirty="0" smtClean="0"/>
                            <a:t> fast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dirty="0" smtClean="0"/>
                            <a:t>3.35</a:t>
                          </a:r>
                          <a:endParaRPr lang="en-US" sz="1700" dirty="0"/>
                        </a:p>
                      </a:txBody>
                      <a:tcPr marL="79734" marR="79734" marT="39867" marB="3986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 b="1" dirty="0" smtClean="0"/>
                            <a:t>4200</a:t>
                          </a:r>
                          <a:endParaRPr lang="en-US" sz="1700" b="1" dirty="0"/>
                        </a:p>
                      </a:txBody>
                      <a:tcPr marL="79734" marR="79734" marT="39867" marB="39867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23223"/>
              </p:ext>
            </p:extLst>
          </p:nvPr>
        </p:nvGraphicFramePr>
        <p:xfrm>
          <a:off x="4338586" y="304800"/>
          <a:ext cx="4119614" cy="310964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28244"/>
                <a:gridCol w="1218165"/>
                <a:gridCol w="1373205"/>
              </a:tblGrid>
              <a:tr h="345516">
                <a:tc gridSpan="3"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Helen (194 landmarks)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Method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Error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FPS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baseline="0" dirty="0" smtClean="0"/>
                        <a:t>STASM [6]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11.1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-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CompASM [7]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9.10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-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ESR [2]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5.70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70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PCPR [3]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6.50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-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SDM [4]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5.85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21</a:t>
                      </a:r>
                      <a:endParaRPr lang="en-US" sz="1700" b="0" dirty="0" smtClean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LBF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/>
                        <a:t>5.41</a:t>
                      </a:r>
                      <a:endParaRPr lang="en-US" sz="1700" b="1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200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LBF</a:t>
                      </a:r>
                      <a:r>
                        <a:rPr lang="en-US" sz="1700" baseline="0" dirty="0" smtClean="0"/>
                        <a:t> fast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5.80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/>
                        <a:t>1500</a:t>
                      </a:r>
                      <a:endParaRPr lang="en-US" sz="1700" b="1" dirty="0"/>
                    </a:p>
                  </a:txBody>
                  <a:tcPr marL="79734" marR="79734" marT="39867" marB="39867"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1261532"/>
              </p:ext>
            </p:extLst>
          </p:nvPr>
        </p:nvGraphicFramePr>
        <p:xfrm>
          <a:off x="931966" y="3581400"/>
          <a:ext cx="7526234" cy="20730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27168"/>
                <a:gridCol w="930235"/>
                <a:gridCol w="1676959"/>
                <a:gridCol w="2026584"/>
                <a:gridCol w="1665288"/>
              </a:tblGrid>
              <a:tr h="345516">
                <a:tc gridSpan="5"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300-W (68 landmarks)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Method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Fullset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Common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Subset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Challenging Subset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FPS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ESR [</a:t>
                      </a:r>
                      <a:r>
                        <a:rPr lang="en-US" sz="1700" kern="1200" baseline="0" dirty="0" smtClean="0"/>
                        <a:t>2</a:t>
                      </a:r>
                      <a:r>
                        <a:rPr lang="en-US" sz="1700" dirty="0" smtClean="0"/>
                        <a:t>]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7.58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5.28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17.00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120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SDM [4]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7.52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5.60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15.40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70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LBF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/>
                        <a:t>6.32</a:t>
                      </a:r>
                      <a:endParaRPr lang="en-US" sz="1700" b="1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/>
                        <a:t>4.95</a:t>
                      </a:r>
                      <a:endParaRPr lang="en-US" sz="1700" b="1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/>
                        <a:t>11.98</a:t>
                      </a:r>
                      <a:endParaRPr lang="en-US" sz="1700" b="1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320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</a:tr>
              <a:tr h="345516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LBF</a:t>
                      </a:r>
                      <a:r>
                        <a:rPr lang="en-US" sz="1700" baseline="0" dirty="0" smtClean="0"/>
                        <a:t> fast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7.37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5.38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15.50</a:t>
                      </a:r>
                      <a:endParaRPr lang="en-US" sz="1700" dirty="0"/>
                    </a:p>
                  </a:txBody>
                  <a:tcPr marL="79734" marR="79734" marT="39867" marB="39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/>
                        <a:t>3100</a:t>
                      </a:r>
                      <a:endParaRPr lang="en-US" sz="1700" b="1" dirty="0"/>
                    </a:p>
                  </a:txBody>
                  <a:tcPr marL="79734" marR="79734" marT="39867" marB="39867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4400" y="2743200"/>
            <a:ext cx="7543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8688" y="4981576"/>
            <a:ext cx="7543800" cy="657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5722203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LBF is much more accurate and a few times faster </a:t>
            </a:r>
          </a:p>
          <a:p>
            <a:r>
              <a:rPr lang="en-US" sz="2400" dirty="0" smtClean="0">
                <a:latin typeface="+mj-lt"/>
              </a:rPr>
              <a:t>LBF fast is slightly more accurate and dozens of times faster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97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solidFill>
                  <a:srgbClr val="FF0000"/>
                </a:solidFill>
              </a:rPr>
              <a:t>Local</a:t>
            </a:r>
            <a:r>
              <a:rPr lang="en-US" altLang="zh-CN" smtClean="0"/>
              <a:t> Learning &gt; </a:t>
            </a:r>
            <a:r>
              <a:rPr lang="en-US" smtClean="0"/>
              <a:t>Global Learning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071162"/>
              </p:ext>
            </p:extLst>
          </p:nvPr>
        </p:nvGraphicFramePr>
        <p:xfrm>
          <a:off x="1249017" y="1295400"/>
          <a:ext cx="6828183" cy="4166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685800" y="5562600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Global Feature Learning : using the whole face region </a:t>
            </a:r>
          </a:p>
          <a:p>
            <a:r>
              <a:rPr lang="en-US" sz="2400" dirty="0" smtClean="0">
                <a:latin typeface="+mj-lt"/>
              </a:rPr>
              <a:t>Local Feature Learning : using the local patch (our method)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15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Face Alignment?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face shape S, or semantic facial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D05E"/>
                        </a:solidFill>
                        <a:latin typeface="Cambria Math"/>
                      </a:rPr>
                      <m:t>𝑆</m:t>
                    </m:r>
                    <m:r>
                      <a:rPr lang="en-US" i="1" smtClean="0">
                        <a:solidFill>
                          <a:srgbClr val="00D05E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00D05E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D05E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D05E"/>
                            </a:solidFill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D05E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D05E"/>
                                </a:solidFill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Crucial for:</a:t>
                </a:r>
              </a:p>
              <a:p>
                <a:pPr lvl="1"/>
                <a:r>
                  <a:rPr lang="en-US" dirty="0" smtClean="0"/>
                  <a:t>Recognition</a:t>
                </a:r>
              </a:p>
              <a:p>
                <a:pPr lvl="1"/>
                <a:r>
                  <a:rPr lang="en-US" dirty="0" smtClean="0"/>
                  <a:t>Modeling</a:t>
                </a:r>
              </a:p>
              <a:p>
                <a:pPr lvl="1"/>
                <a:r>
                  <a:rPr lang="en-US" dirty="0" smtClean="0"/>
                  <a:t>Tracking</a:t>
                </a:r>
              </a:p>
              <a:p>
                <a:pPr lvl="1"/>
                <a:r>
                  <a:rPr lang="en-US" dirty="0" smtClean="0"/>
                  <a:t>Animation</a:t>
                </a:r>
              </a:p>
              <a:p>
                <a:pPr lvl="1"/>
                <a:r>
                  <a:rPr lang="en-US" dirty="0" smtClean="0"/>
                  <a:t>Editing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v-shren\Desktop\faceal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38400"/>
            <a:ext cx="3478098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1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FF0000"/>
                </a:solidFill>
              </a:rPr>
              <a:t>Binary Feature</a:t>
            </a:r>
            <a:r>
              <a:rPr lang="en-US" smtClean="0"/>
              <a:t> is Effective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023506"/>
              </p:ext>
            </p:extLst>
          </p:nvPr>
        </p:nvGraphicFramePr>
        <p:xfrm>
          <a:off x="1066800" y="1447800"/>
          <a:ext cx="7002743" cy="4036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533400" y="5429071"/>
            <a:ext cx="754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Local Forest Regression: use local random forest’s output as    features for global linear regression </a:t>
            </a:r>
          </a:p>
          <a:p>
            <a:r>
              <a:rPr lang="en-US" sz="2400" dirty="0" smtClean="0">
                <a:latin typeface="+mj-lt"/>
              </a:rPr>
              <a:t>Tree Induced Binary Features : our method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778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2050" name="Picture 2" descr="D:\My_Demo_and_Presentation\FaceAlignment_LBF\goodsample_8_IBU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" y="2052005"/>
            <a:ext cx="9065256" cy="38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93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6"/>
    </mc:Choice>
    <mc:Fallback xmlns="">
      <p:transition spd="slow" advTm="548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State-of-the-art face alignment</a:t>
            </a:r>
          </a:p>
          <a:p>
            <a:endParaRPr lang="en-US" altLang="zh-CN" dirty="0"/>
          </a:p>
          <a:p>
            <a:r>
              <a:rPr lang="en-US" altLang="zh-CN" dirty="0" smtClean="0"/>
              <a:t>Best accuracy on challenging benchmarks</a:t>
            </a:r>
          </a:p>
          <a:p>
            <a:endParaRPr lang="en-US" altLang="zh-CN" dirty="0"/>
          </a:p>
          <a:p>
            <a:r>
              <a:rPr lang="en-US" altLang="zh-CN" dirty="0" smtClean="0"/>
              <a:t>Dozens of times faster than previous methods</a:t>
            </a:r>
          </a:p>
          <a:p>
            <a:pPr lvl="1"/>
            <a:r>
              <a:rPr lang="en-US" altLang="zh-CN" dirty="0" smtClean="0"/>
              <a:t>faster than real </a:t>
            </a:r>
            <a:r>
              <a:rPr lang="en-US" altLang="zh-CN" dirty="0"/>
              <a:t>time </a:t>
            </a:r>
            <a:r>
              <a:rPr lang="en-US" altLang="zh-CN" dirty="0" smtClean="0"/>
              <a:t>face tracking on mobile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Thank you! </a:t>
            </a:r>
            <a:r>
              <a:rPr lang="en-US" altLang="zh-CN" dirty="0" smtClean="0">
                <a:solidFill>
                  <a:srgbClr val="FF0000"/>
                </a:solidFill>
              </a:rPr>
              <a:t>Welcome to try our live demo!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4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48200" y="1752600"/>
            <a:ext cx="4011168" cy="3939702"/>
            <a:chOff x="-381000" y="838200"/>
            <a:chExt cx="4011168" cy="3939702"/>
          </a:xfrm>
        </p:grpSpPr>
        <p:pic>
          <p:nvPicPr>
            <p:cNvPr id="1026" name="Picture 2" descr="D:\My_Work\FaceAlignment\results\FaceWall\92points\1000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6518" y="2976534"/>
              <a:ext cx="1801368" cy="18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My_Work\FaceAlignment\results\FaceWall\92points\105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838200"/>
              <a:ext cx="1801368" cy="18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:\My_Work\FaceAlignment\results\FaceWall\92points\1206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2971800"/>
              <a:ext cx="1801368" cy="18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D:\My_Work\FaceAlignment\results\FaceWall\92points\461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1000" y="838200"/>
              <a:ext cx="1801368" cy="18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648200" y="1752600"/>
            <a:ext cx="4012320" cy="3954903"/>
            <a:chOff x="4598280" y="1447800"/>
            <a:chExt cx="4012320" cy="3954903"/>
          </a:xfrm>
        </p:grpSpPr>
        <p:pic>
          <p:nvPicPr>
            <p:cNvPr id="8" name="Picture 4" descr="D:\Work\MatlabProjects\HeadPoseEstimation0503\Data\FaceWall\Result\92points1128023952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73" t="66573" r="19914" b="-1"/>
            <a:stretch/>
          </p:blipFill>
          <p:spPr bwMode="auto">
            <a:xfrm>
              <a:off x="4598280" y="1447800"/>
              <a:ext cx="1792210" cy="1803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:\Work\MatlabProjects\HeadPoseEstimation0503\Data\FaceWall\Result\92points1128023952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5" t="33381" b="33309"/>
            <a:stretch/>
          </p:blipFill>
          <p:spPr bwMode="auto">
            <a:xfrm>
              <a:off x="6819120" y="1447800"/>
              <a:ext cx="1791480" cy="1797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D:\Work\MatlabProjects\HeadPoseEstimation0503\Data\FaceWall\Result\92points1128023952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31" t="66822" r="39853"/>
            <a:stretch/>
          </p:blipFill>
          <p:spPr bwMode="auto">
            <a:xfrm>
              <a:off x="6800088" y="3581400"/>
              <a:ext cx="1810512" cy="179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D:\Work\MatlabProjects\HeadPoseEstimation0503\Data\FaceWall\Result\92points1128023952.bmp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4" t="33394" r="20028" b="33179"/>
            <a:stretch/>
          </p:blipFill>
          <p:spPr bwMode="auto">
            <a:xfrm>
              <a:off x="4598280" y="3598804"/>
              <a:ext cx="1802520" cy="180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33600"/>
            <a:ext cx="4191000" cy="3562989"/>
          </a:xfrm>
        </p:spPr>
        <p:txBody>
          <a:bodyPr>
            <a:normAutofit/>
          </a:bodyPr>
          <a:lstStyle/>
          <a:p>
            <a:r>
              <a:rPr lang="en-US" dirty="0" smtClean="0"/>
              <a:t>Accuracy: robust to </a:t>
            </a:r>
          </a:p>
          <a:p>
            <a:pPr lvl="1"/>
            <a:r>
              <a:rPr lang="en-US" dirty="0" smtClean="0"/>
              <a:t>complex variations</a:t>
            </a:r>
          </a:p>
          <a:p>
            <a:pPr marL="914400" lvl="1" indent="-514350"/>
            <a:endParaRPr lang="en-US" dirty="0" smtClean="0"/>
          </a:p>
          <a:p>
            <a:r>
              <a:rPr lang="en-US" dirty="0" smtClean="0"/>
              <a:t>Speed: critical for </a:t>
            </a:r>
          </a:p>
          <a:p>
            <a:pPr lvl="1"/>
            <a:r>
              <a:rPr lang="en-US" dirty="0" smtClean="0"/>
              <a:t>phone/tablet</a:t>
            </a:r>
          </a:p>
          <a:p>
            <a:pPr lvl="1"/>
            <a:r>
              <a:rPr lang="en-US" dirty="0" smtClean="0"/>
              <a:t>system API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052843" y="3429000"/>
            <a:ext cx="3478423" cy="2667000"/>
            <a:chOff x="4976643" y="3124200"/>
            <a:chExt cx="3478423" cy="2667000"/>
          </a:xfrm>
        </p:grpSpPr>
        <p:sp>
          <p:nvSpPr>
            <p:cNvPr id="4" name="Rectangle 3"/>
            <p:cNvSpPr/>
            <p:nvPr/>
          </p:nvSpPr>
          <p:spPr>
            <a:xfrm>
              <a:off x="7010400" y="5298673"/>
              <a:ext cx="1353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occlusion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055480" y="3148056"/>
              <a:ext cx="7825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pose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976643" y="5329535"/>
              <a:ext cx="11083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lighting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34200" y="3124200"/>
              <a:ext cx="15208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expression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65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</a:t>
            </a:r>
            <a:r>
              <a:rPr lang="en-US" dirty="0"/>
              <a:t>A</a:t>
            </a:r>
            <a:r>
              <a:rPr lang="en-US" dirty="0" smtClean="0"/>
              <a:t>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600200"/>
            <a:ext cx="6744819" cy="5105400"/>
          </a:xfrm>
        </p:spPr>
        <p:txBody>
          <a:bodyPr>
            <a:normAutofit/>
          </a:bodyPr>
          <a:lstStyle/>
          <a:p>
            <a:r>
              <a:rPr lang="en-US" dirty="0"/>
              <a:t>Active Shape </a:t>
            </a:r>
            <a:r>
              <a:rPr lang="en-US" dirty="0" smtClean="0"/>
              <a:t>Model (ASM)</a:t>
            </a:r>
            <a:endParaRPr lang="en-US" dirty="0"/>
          </a:p>
          <a:p>
            <a:pPr lvl="1"/>
            <a:r>
              <a:rPr lang="en-US" dirty="0"/>
              <a:t>detect </a:t>
            </a:r>
            <a:r>
              <a:rPr lang="en-US" dirty="0" smtClean="0"/>
              <a:t>points from local features</a:t>
            </a:r>
          </a:p>
          <a:p>
            <a:pPr lvl="1"/>
            <a:r>
              <a:rPr lang="en-US" dirty="0" smtClean="0"/>
              <a:t>sensitive </a:t>
            </a:r>
            <a:r>
              <a:rPr lang="en-US" dirty="0"/>
              <a:t>to noise</a:t>
            </a:r>
          </a:p>
          <a:p>
            <a:endParaRPr lang="en-US" dirty="0" smtClean="0"/>
          </a:p>
          <a:p>
            <a:r>
              <a:rPr lang="en-US" dirty="0" smtClean="0"/>
              <a:t>Active Appearance Model (AAM)</a:t>
            </a:r>
          </a:p>
          <a:p>
            <a:pPr lvl="1"/>
            <a:r>
              <a:rPr lang="en-US" dirty="0" smtClean="0"/>
              <a:t>sensitive to initialization</a:t>
            </a:r>
          </a:p>
          <a:p>
            <a:pPr lvl="1"/>
            <a:r>
              <a:rPr lang="en-US" dirty="0" smtClean="0"/>
              <a:t>fragile to appearance change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Regression based</a:t>
            </a:r>
            <a:endParaRPr lang="en-US" altLang="zh-CN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379667" y="4114800"/>
            <a:ext cx="26119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</a:t>
            </a:r>
            <a:r>
              <a:rPr lang="en-US" sz="2000" dirty="0" err="1" smtClean="0"/>
              <a:t>Cootes</a:t>
            </a:r>
            <a:r>
              <a:rPr lang="en-US" sz="2000" dirty="0"/>
              <a:t> et. al. </a:t>
            </a:r>
            <a:r>
              <a:rPr lang="en-US" sz="2000" dirty="0" smtClean="0"/>
              <a:t>1998]</a:t>
            </a:r>
          </a:p>
          <a:p>
            <a:r>
              <a:rPr lang="en-US" sz="2000" dirty="0" smtClean="0"/>
              <a:t>[Matthews </a:t>
            </a:r>
            <a:r>
              <a:rPr lang="en-US" sz="2000" dirty="0"/>
              <a:t>et. al. 2004</a:t>
            </a:r>
            <a:r>
              <a:rPr lang="en-US" sz="2000" dirty="0" smtClean="0"/>
              <a:t>]</a:t>
            </a:r>
          </a:p>
          <a:p>
            <a:r>
              <a:rPr lang="en-US" sz="2000" dirty="0" smtClean="0"/>
              <a:t>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7365" y="1879937"/>
            <a:ext cx="26580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</a:t>
            </a:r>
            <a:r>
              <a:rPr lang="en-US" sz="2000" dirty="0" err="1" smtClean="0"/>
              <a:t>Cootes</a:t>
            </a:r>
            <a:r>
              <a:rPr lang="en-US" sz="2000" dirty="0" smtClean="0"/>
              <a:t> et. al. 1992]</a:t>
            </a:r>
          </a:p>
          <a:p>
            <a:r>
              <a:rPr lang="en-US" sz="2000" dirty="0" smtClean="0"/>
              <a:t>[</a:t>
            </a:r>
            <a:r>
              <a:rPr lang="en-US" sz="2000" dirty="0" err="1" smtClean="0"/>
              <a:t>Milborrow</a:t>
            </a:r>
            <a:r>
              <a:rPr lang="en-US" sz="2000" dirty="0" smtClean="0"/>
              <a:t> </a:t>
            </a:r>
            <a:r>
              <a:rPr lang="en-US" sz="2000" dirty="0"/>
              <a:t>et. al. </a:t>
            </a:r>
            <a:r>
              <a:rPr lang="en-US" sz="2000" dirty="0" smtClean="0"/>
              <a:t>2008]</a:t>
            </a:r>
          </a:p>
          <a:p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029200" y="5715000"/>
            <a:ext cx="396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/>
              <a:t>[</a:t>
            </a:r>
            <a:r>
              <a:rPr lang="en-US" altLang="zh-CN" sz="2000" dirty="0" err="1"/>
              <a:t>Saragih</a:t>
            </a:r>
            <a:r>
              <a:rPr lang="en-US" altLang="zh-CN" sz="2000" dirty="0"/>
              <a:t> et. al. 2007] (AAM)</a:t>
            </a:r>
          </a:p>
          <a:p>
            <a:pPr lvl="1"/>
            <a:r>
              <a:rPr lang="en-US" altLang="zh-CN" sz="2000" dirty="0"/>
              <a:t>[Sauer et. al. 2011] (AAM)</a:t>
            </a:r>
          </a:p>
          <a:p>
            <a:pPr lvl="1"/>
            <a:r>
              <a:rPr lang="en-US" altLang="zh-CN" sz="2000" dirty="0"/>
              <a:t>[</a:t>
            </a:r>
            <a:r>
              <a:rPr lang="en-US" altLang="zh-CN" sz="2000" dirty="0" err="1"/>
              <a:t>Cristinacce</a:t>
            </a:r>
            <a:r>
              <a:rPr lang="en-US" altLang="zh-CN" sz="2000" dirty="0"/>
              <a:t> et. al. 2007] (ASM)</a:t>
            </a:r>
          </a:p>
        </p:txBody>
      </p:sp>
    </p:spTree>
    <p:extLst>
      <p:ext uri="{BB962C8B-B14F-4D97-AF65-F5344CB8AC3E}">
        <p14:creationId xmlns:p14="http://schemas.microsoft.com/office/powerpoint/2010/main" val="222617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Cascade Shape Regression Framework</a:t>
            </a:r>
            <a:endParaRPr lang="en-US" dirty="0"/>
          </a:p>
        </p:txBody>
      </p:sp>
      <p:grpSp>
        <p:nvGrpSpPr>
          <p:cNvPr id="2056" name="Group 2055"/>
          <p:cNvGrpSpPr/>
          <p:nvPr/>
        </p:nvGrpSpPr>
        <p:grpSpPr>
          <a:xfrm>
            <a:off x="914400" y="2056061"/>
            <a:ext cx="1855092" cy="1806341"/>
            <a:chOff x="914400" y="2756892"/>
            <a:chExt cx="1391540" cy="1391540"/>
          </a:xfrm>
        </p:grpSpPr>
        <p:pic>
          <p:nvPicPr>
            <p:cNvPr id="2050" name="Picture 2" descr="D:\Paper\eps_source\img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756892"/>
              <a:ext cx="1391540" cy="1391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8" name="Oval 2047"/>
            <p:cNvSpPr/>
            <p:nvPr/>
          </p:nvSpPr>
          <p:spPr>
            <a:xfrm>
              <a:off x="1282545" y="3034048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892145" y="3053099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587310" y="3372188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248728" y="3676988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892145" y="3719372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5" name="Group 2054"/>
          <p:cNvGrpSpPr/>
          <p:nvPr/>
        </p:nvGrpSpPr>
        <p:grpSpPr>
          <a:xfrm>
            <a:off x="3606354" y="2056061"/>
            <a:ext cx="1855092" cy="1806341"/>
            <a:chOff x="2870200" y="2756892"/>
            <a:chExt cx="1391540" cy="1391540"/>
          </a:xfrm>
        </p:grpSpPr>
        <p:pic>
          <p:nvPicPr>
            <p:cNvPr id="56" name="Picture 2" descr="D:\Paper\eps_source\img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200" y="2756892"/>
              <a:ext cx="1391540" cy="1391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Oval 56"/>
            <p:cNvSpPr/>
            <p:nvPr/>
          </p:nvSpPr>
          <p:spPr>
            <a:xfrm>
              <a:off x="3284063" y="3109473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795422" y="3187740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543110" y="3417907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222625" y="3608409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738880" y="3726037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4" name="Group 2053"/>
          <p:cNvGrpSpPr/>
          <p:nvPr/>
        </p:nvGrpSpPr>
        <p:grpSpPr>
          <a:xfrm>
            <a:off x="6298308" y="2056061"/>
            <a:ext cx="1855092" cy="1806341"/>
            <a:chOff x="6772275" y="2756892"/>
            <a:chExt cx="1391540" cy="1391540"/>
          </a:xfrm>
        </p:grpSpPr>
        <p:pic>
          <p:nvPicPr>
            <p:cNvPr id="68" name="Picture 2" descr="D:\Paper\eps_source\img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275" y="2756892"/>
              <a:ext cx="1391540" cy="1391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Oval 68"/>
            <p:cNvSpPr/>
            <p:nvPr/>
          </p:nvSpPr>
          <p:spPr>
            <a:xfrm>
              <a:off x="7229474" y="3154540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686674" y="3246454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422325" y="3411226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129462" y="3582692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617141" y="3696512"/>
              <a:ext cx="54864" cy="54864"/>
            </a:xfrm>
            <a:prstGeom prst="ellipse">
              <a:avLst/>
            </a:prstGeom>
            <a:solidFill>
              <a:srgbClr val="00EE6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Straight Arrow Connector 87"/>
          <p:cNvCxnSpPr/>
          <p:nvPr/>
        </p:nvCxnSpPr>
        <p:spPr>
          <a:xfrm>
            <a:off x="2872265" y="2976662"/>
            <a:ext cx="639191" cy="0"/>
          </a:xfrm>
          <a:prstGeom prst="straightConnector1">
            <a:avLst/>
          </a:prstGeom>
          <a:ln w="28575">
            <a:solidFill>
              <a:srgbClr val="00D0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62600" y="2985334"/>
            <a:ext cx="639191" cy="0"/>
          </a:xfrm>
          <a:prstGeom prst="straightConnector1">
            <a:avLst/>
          </a:prstGeom>
          <a:ln w="28575">
            <a:solidFill>
              <a:srgbClr val="00D0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62" name="TextBox 2061"/>
              <p:cNvSpPr txBox="1"/>
              <p:nvPr/>
            </p:nvSpPr>
            <p:spPr>
              <a:xfrm>
                <a:off x="1008324" y="4065865"/>
                <a:ext cx="38684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𝐼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62" name="TextBox 20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324" y="4065865"/>
                <a:ext cx="3868476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5" name="Rectangle 2064"/>
              <p:cNvSpPr/>
              <p:nvPr/>
            </p:nvSpPr>
            <p:spPr>
              <a:xfrm>
                <a:off x="2667000" y="2578107"/>
                <a:ext cx="1005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…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65" name="Rectangle 20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578107"/>
                <a:ext cx="100578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5458585" y="2571304"/>
                <a:ext cx="847220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585" y="2571304"/>
                <a:ext cx="847220" cy="3724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6149293" y="1367135"/>
            <a:ext cx="2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 = 5</a:t>
            </a:r>
            <a:endParaRPr lang="en-US" dirty="0"/>
          </a:p>
        </p:txBody>
      </p:sp>
      <p:sp>
        <p:nvSpPr>
          <p:cNvPr id="2060" name="TextBox 2059"/>
          <p:cNvSpPr txBox="1"/>
          <p:nvPr/>
        </p:nvSpPr>
        <p:spPr>
          <a:xfrm>
            <a:off x="533400" y="1371600"/>
            <a:ext cx="2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Stage	t = 0</a:t>
            </a:r>
            <a:r>
              <a:rPr lang="en-US" dirty="0" smtClean="0"/>
              <a:t>	</a:t>
            </a:r>
            <a:endParaRPr lang="en-US" dirty="0"/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787070" y="1828800"/>
            <a:ext cx="7290130" cy="0"/>
          </a:xfrm>
          <a:prstGeom prst="straightConnector1">
            <a:avLst/>
          </a:prstGeom>
          <a:ln w="28575">
            <a:solidFill>
              <a:srgbClr val="00D0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481719" y="1367135"/>
            <a:ext cx="2104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 =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4826913"/>
                <a:ext cx="90678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err="1" smtClean="0"/>
                  <a:t>Regressor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2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200" dirty="0" smtClean="0"/>
                  <a:t> is learnt to minimize the shape residual on training data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26913"/>
                <a:ext cx="9067800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874" t="-9859" r="-806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5029200" y="4031159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Cascaded </a:t>
            </a:r>
            <a:r>
              <a:rPr lang="en-US" sz="2200" dirty="0"/>
              <a:t>pose </a:t>
            </a:r>
            <a:r>
              <a:rPr lang="en-US" sz="2200" dirty="0" smtClean="0"/>
              <a:t>regression, Dollar </a:t>
            </a:r>
            <a:r>
              <a:rPr lang="en-US" sz="2200" dirty="0"/>
              <a:t>et. al</a:t>
            </a:r>
            <a:r>
              <a:rPr lang="en-US" sz="2200" dirty="0" smtClean="0"/>
              <a:t>., CVPR 2010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233392" y="5257800"/>
                <a:ext cx="5548408" cy="913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200" i="1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200" i="1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/>
                                </a:rPr>
                                <m:t>𝑅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2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altLang="zh-CN" sz="2200" i="1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 smtClea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2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sz="22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200" i="1">
                                          <a:latin typeface="Cambria Math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2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sz="2200" i="1">
                                              <a:latin typeface="Cambria Math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200" dirty="0" smtClean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392" y="5257800"/>
                <a:ext cx="5548408" cy="9138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514600" y="6172200"/>
                <a:ext cx="5867401" cy="44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∆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</m:acc>
                    <m:r>
                      <a:rPr lang="en-US" sz="2200" i="1" smtClean="0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</m:acc>
                    <m:r>
                      <a:rPr lang="en-US" sz="2200" b="0" i="1" smtClean="0"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 smtClean="0"/>
                  <a:t>: ground </a:t>
                </a:r>
                <a:r>
                  <a:rPr lang="en-US" sz="2200" dirty="0"/>
                  <a:t>truth </a:t>
                </a:r>
                <a:r>
                  <a:rPr lang="en-US" sz="2200" dirty="0" smtClean="0"/>
                  <a:t>shape </a:t>
                </a:r>
                <a:r>
                  <a:rPr lang="en-US" sz="2200" dirty="0"/>
                  <a:t>residual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6172200"/>
                <a:ext cx="5867401" cy="442429"/>
              </a:xfrm>
              <a:prstGeom prst="rect">
                <a:avLst/>
              </a:prstGeom>
              <a:blipFill rotWithShape="0">
                <a:blip r:embed="rId8"/>
                <a:stretch>
                  <a:fillRect l="-104" t="-6944" b="-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41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2" grpId="0"/>
      <p:bldP spid="2065" grpId="0"/>
      <p:bldP spid="94" grpId="0"/>
      <p:bldP spid="97" grpId="0"/>
      <p:bldP spid="96" grpId="0"/>
      <p:bldP spid="3" grpId="0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Analysis of Previous Methods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799"/>
            <a:ext cx="4038600" cy="1879549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Explicit shape regression, Cao et. al., CVPR 2012</a:t>
            </a:r>
          </a:p>
          <a:p>
            <a:r>
              <a:rPr lang="en-US" altLang="zh-CN" sz="2400" dirty="0" smtClean="0"/>
              <a:t>Robust Cascade Regression, Burgos et.al., ICCV 2013</a:t>
            </a:r>
            <a:endParaRPr lang="zh-CN" altLang="en-US" sz="2400" dirty="0" smtClean="0"/>
          </a:p>
          <a:p>
            <a:endParaRPr lang="en-US" altLang="zh-CN" sz="2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799"/>
            <a:ext cx="4038600" cy="1144073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Supervised </a:t>
            </a:r>
            <a:r>
              <a:rPr lang="en-US" altLang="zh-CN" dirty="0" smtClean="0"/>
              <a:t>Descent Method, </a:t>
            </a:r>
            <a:r>
              <a:rPr lang="en-US" altLang="zh-CN" dirty="0" err="1"/>
              <a:t>Xiong</a:t>
            </a:r>
            <a:r>
              <a:rPr lang="en-US" altLang="zh-CN" dirty="0"/>
              <a:t> and Torre, CVPR </a:t>
            </a:r>
            <a:r>
              <a:rPr lang="en-US" altLang="zh-CN" dirty="0" smtClean="0"/>
              <a:t>2013</a:t>
            </a:r>
            <a:endParaRPr lang="en-US" altLang="zh-CN" dirty="0"/>
          </a:p>
        </p:txBody>
      </p:sp>
      <p:sp>
        <p:nvSpPr>
          <p:cNvPr id="5" name="Rectangle 4"/>
          <p:cNvSpPr/>
          <p:nvPr/>
        </p:nvSpPr>
        <p:spPr>
          <a:xfrm>
            <a:off x="838200" y="3572252"/>
            <a:ext cx="3352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Boosted regression </a:t>
            </a:r>
            <a:r>
              <a:rPr lang="en-US" altLang="zh-CN" sz="2400" dirty="0" smtClean="0"/>
              <a:t>trees</a:t>
            </a:r>
          </a:p>
          <a:p>
            <a:pPr lvl="1"/>
            <a:r>
              <a:rPr lang="en-US" altLang="zh-CN" sz="2000" dirty="0" smtClean="0"/>
              <a:t>local optimization</a:t>
            </a:r>
            <a:endParaRPr lang="en-US" altLang="zh-CN" sz="2000" dirty="0"/>
          </a:p>
        </p:txBody>
      </p:sp>
      <p:sp>
        <p:nvSpPr>
          <p:cNvPr id="6" name="Rectangle 5"/>
          <p:cNvSpPr/>
          <p:nvPr/>
        </p:nvSpPr>
        <p:spPr>
          <a:xfrm>
            <a:off x="838200" y="4713545"/>
            <a:ext cx="3352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/>
              <a:t>Pixel </a:t>
            </a:r>
            <a:r>
              <a:rPr lang="en-US" altLang="zh-CN" sz="2400" dirty="0"/>
              <a:t>difference</a:t>
            </a:r>
          </a:p>
          <a:p>
            <a:pPr lvl="1"/>
            <a:r>
              <a:rPr lang="en-US" altLang="zh-CN" sz="2000" dirty="0" smtClean="0"/>
              <a:t>fast</a:t>
            </a:r>
          </a:p>
          <a:p>
            <a:pPr lvl="1"/>
            <a:r>
              <a:rPr lang="en-US" altLang="zh-CN" sz="2000" dirty="0" smtClean="0"/>
              <a:t>learned </a:t>
            </a:r>
            <a:r>
              <a:rPr lang="en-US" altLang="zh-CN" sz="2000" dirty="0"/>
              <a:t>from data</a:t>
            </a:r>
          </a:p>
          <a:p>
            <a:pPr lvl="1"/>
            <a:endParaRPr lang="en-US" altLang="zh-CN" sz="2000" dirty="0" smtClean="0"/>
          </a:p>
          <a:p>
            <a:pPr lvl="1"/>
            <a:r>
              <a:rPr lang="en-US" altLang="zh-CN" sz="2000" dirty="0" smtClean="0"/>
              <a:t>too weak for the hard problem</a:t>
            </a:r>
            <a:endParaRPr lang="en-US" altLang="zh-CN" sz="2000" dirty="0"/>
          </a:p>
        </p:txBody>
      </p:sp>
      <p:sp>
        <p:nvSpPr>
          <p:cNvPr id="7" name="Rectangle 6"/>
          <p:cNvSpPr/>
          <p:nvPr/>
        </p:nvSpPr>
        <p:spPr>
          <a:xfrm>
            <a:off x="5105400" y="3573959"/>
            <a:ext cx="3048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400" dirty="0"/>
              <a:t>Linear regression</a:t>
            </a:r>
          </a:p>
          <a:p>
            <a:pPr marL="742950" lvl="2" indent="-342900"/>
            <a:r>
              <a:rPr lang="en-US" altLang="zh-CN" sz="2000" dirty="0" smtClean="0"/>
              <a:t>global optimization</a:t>
            </a:r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5183134" y="4713982"/>
            <a:ext cx="29702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400" dirty="0" smtClean="0"/>
              <a:t>SIFT </a:t>
            </a:r>
            <a:r>
              <a:rPr lang="en-US" altLang="zh-CN" sz="2400" dirty="0"/>
              <a:t>on landmarks</a:t>
            </a:r>
          </a:p>
          <a:p>
            <a:pPr marL="742950" lvl="2" indent="-342900"/>
            <a:r>
              <a:rPr lang="en-US" altLang="zh-CN" sz="2000" dirty="0" smtClean="0"/>
              <a:t>slow</a:t>
            </a:r>
          </a:p>
          <a:p>
            <a:pPr marL="742950" lvl="2" indent="-342900"/>
            <a:r>
              <a:rPr lang="en-US" altLang="zh-CN" sz="2000" dirty="0" smtClean="0"/>
              <a:t>hand crafted</a:t>
            </a:r>
            <a:endParaRPr lang="en-US" altLang="zh-CN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489902" y="3152129"/>
            <a:ext cx="2316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Learning method</a:t>
            </a:r>
            <a:endParaRPr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040134" y="4419600"/>
            <a:ext cx="1141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Feature</a:t>
            </a:r>
            <a:endParaRPr lang="zh-CN" alt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38200" y="3153836"/>
            <a:ext cx="7696200" cy="1275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838200" y="4495800"/>
            <a:ext cx="7696200" cy="2256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16569" y="3834825"/>
                <a:ext cx="5116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X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69" y="3834825"/>
                <a:ext cx="511679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16687" y="3798020"/>
                <a:ext cx="546945" cy="621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FF00"/>
                          </a:solidFill>
                          <a:latin typeface="Cambria Math"/>
                          <a:ea typeface="Cambria Math"/>
                        </a:rPr>
                        <m:t>√</m:t>
                      </m:r>
                    </m:oMath>
                  </m:oMathPara>
                </a14:m>
                <a:endParaRPr lang="en-US" sz="3200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687" y="3798020"/>
                <a:ext cx="546945" cy="6215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63055" y="4953000"/>
                <a:ext cx="546945" cy="621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FF00"/>
                          </a:solidFill>
                          <a:latin typeface="Cambria Math"/>
                          <a:ea typeface="Cambria Math"/>
                        </a:rPr>
                        <m:t>√</m:t>
                      </m:r>
                    </m:oMath>
                  </m:oMathPara>
                </a14:m>
                <a:endParaRPr lang="en-US" sz="3600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055" y="4953000"/>
                <a:ext cx="546945" cy="621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08321" y="4977825"/>
                <a:ext cx="5116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X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321" y="4977825"/>
                <a:ext cx="5116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08321" y="5282625"/>
                <a:ext cx="5116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X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321" y="5282625"/>
                <a:ext cx="51167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276600" y="5257800"/>
                <a:ext cx="546945" cy="621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FF00"/>
                          </a:solidFill>
                          <a:latin typeface="Cambria Math"/>
                          <a:ea typeface="Cambria Math"/>
                        </a:rPr>
                        <m:t>√</m:t>
                      </m:r>
                    </m:oMath>
                  </m:oMathPara>
                </a14:m>
                <a:endParaRPr lang="en-US" sz="3600" dirty="0">
                  <a:solidFill>
                    <a:srgbClr val="00FF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257800"/>
                <a:ext cx="546945" cy="6215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03121" y="5892225"/>
                <a:ext cx="5116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X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121" y="5892225"/>
                <a:ext cx="51167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of Our Approach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altLang="zh-CN" dirty="0" smtClean="0"/>
              <a:t>Tree Induced </a:t>
            </a:r>
            <a:r>
              <a:rPr lang="en-US" altLang="zh-CN" dirty="0" smtClean="0">
                <a:solidFill>
                  <a:srgbClr val="FF0000"/>
                </a:solidFill>
              </a:rPr>
              <a:t>Local Binary</a:t>
            </a:r>
            <a:r>
              <a:rPr lang="en-US" altLang="zh-CN" dirty="0" smtClean="0"/>
              <a:t> Features</a:t>
            </a:r>
          </a:p>
          <a:p>
            <a:pPr lvl="1"/>
            <a:r>
              <a:rPr lang="en-US" altLang="zh-CN" dirty="0" smtClean="0"/>
              <a:t>learned from data</a:t>
            </a:r>
          </a:p>
          <a:p>
            <a:pPr lvl="1"/>
            <a:r>
              <a:rPr lang="en-US" altLang="zh-CN" dirty="0" smtClean="0"/>
              <a:t>global optimization</a:t>
            </a:r>
          </a:p>
          <a:p>
            <a:pPr lvl="2"/>
            <a:r>
              <a:rPr lang="en-US" altLang="zh-CN" dirty="0" smtClean="0"/>
              <a:t>much stronger than previous regression trees</a:t>
            </a:r>
          </a:p>
          <a:p>
            <a:pPr lvl="1"/>
            <a:r>
              <a:rPr lang="en-US" altLang="zh-CN" dirty="0" smtClean="0"/>
              <a:t>efficient training / testing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Best accuracy on challenging benchmarks</a:t>
            </a:r>
          </a:p>
          <a:p>
            <a:r>
              <a:rPr lang="en-US" altLang="zh-CN" dirty="0" smtClean="0"/>
              <a:t>3,000 FPS on desktop, or 300 FPS on mobile</a:t>
            </a:r>
          </a:p>
          <a:p>
            <a:pPr lvl="1"/>
            <a:r>
              <a:rPr lang="en-US" altLang="zh-CN" dirty="0" smtClean="0"/>
              <a:t>first face tracking method on mobile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158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in Real World Videos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943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Face tracking = per-frame alignment + 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4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https://www.youtube.com/watch?v=TOVFOYrXdIQ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A simple form</a:t>
            </a:r>
          </a:p>
          <a:p>
            <a:pPr lvl="1"/>
            <a:r>
              <a:rPr lang="en-US" dirty="0" smtClean="0"/>
              <a:t>sum of a large number of regression trees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Novel two step learning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Local learning of tree </a:t>
            </a:r>
            <a:r>
              <a:rPr lang="en-US" dirty="0" smtClean="0"/>
              <a:t>structure</a:t>
            </a:r>
          </a:p>
          <a:p>
            <a:pPr marL="1371600" lvl="2" indent="-514350"/>
            <a:r>
              <a:rPr lang="en-US" altLang="zh-CN" dirty="0" smtClean="0">
                <a:solidFill>
                  <a:srgbClr val="FF0000"/>
                </a:solidFill>
              </a:rPr>
              <a:t>learn an </a:t>
            </a:r>
            <a:r>
              <a:rPr lang="en-US" altLang="zh-CN" dirty="0">
                <a:solidFill>
                  <a:srgbClr val="FF0000"/>
                </a:solidFill>
              </a:rPr>
              <a:t>easier </a:t>
            </a:r>
            <a:r>
              <a:rPr lang="en-US" altLang="zh-CN" dirty="0" smtClean="0">
                <a:solidFill>
                  <a:srgbClr val="FF0000"/>
                </a:solidFill>
              </a:rPr>
              <a:t>task and better features</a:t>
            </a:r>
            <a:endParaRPr lang="en-US" altLang="zh-CN" dirty="0">
              <a:solidFill>
                <a:srgbClr val="FF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Global optimization </a:t>
            </a:r>
            <a:r>
              <a:rPr lang="en-US" dirty="0"/>
              <a:t>of tree </a:t>
            </a:r>
            <a:r>
              <a:rPr lang="en-US" dirty="0" smtClean="0"/>
              <a:t>output</a:t>
            </a:r>
          </a:p>
          <a:p>
            <a:pPr marL="1371600" lvl="2" indent="-514350"/>
            <a:r>
              <a:rPr lang="en-US" altLang="zh-CN" dirty="0" smtClean="0">
                <a:solidFill>
                  <a:srgbClr val="FF0000"/>
                </a:solidFill>
              </a:rPr>
              <a:t>enforce dependence between points and reduce local estimation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43000" y="2602978"/>
                <a:ext cx="6477000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𝑟𝑒𝑔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𝑡𝑟𝑒𝑒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/>
                            </a:rPr>
                            <m:t> (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602978"/>
                <a:ext cx="6477000" cy="113082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77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4.6|1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1227</Words>
  <Application>Microsoft Office PowerPoint</Application>
  <PresentationFormat>On-screen Show (4:3)</PresentationFormat>
  <Paragraphs>291</Paragraphs>
  <Slides>22</Slides>
  <Notes>3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Face Alignment at 3000 FPS via Regressing Local Binary Features</vt:lpstr>
      <vt:lpstr>What is Face Alignment?</vt:lpstr>
      <vt:lpstr>Challenges</vt:lpstr>
      <vt:lpstr>Traditional Approaches</vt:lpstr>
      <vt:lpstr>Cascade Shape Regression Framework</vt:lpstr>
      <vt:lpstr>Analysis of Previous Methods</vt:lpstr>
      <vt:lpstr>Overview of Our Approach</vt:lpstr>
      <vt:lpstr>Tracking in Real World Videos</vt:lpstr>
      <vt:lpstr>Our Approach</vt:lpstr>
      <vt:lpstr>Local Learning of Tree Structure</vt:lpstr>
      <vt:lpstr>Adaptive Local Region Size</vt:lpstr>
      <vt:lpstr>From Local to Global</vt:lpstr>
      <vt:lpstr>Global Optimization of Tree Output</vt:lpstr>
      <vt:lpstr>Global Optimization of Tree Output</vt:lpstr>
      <vt:lpstr>Tree Induced Binary Features</vt:lpstr>
      <vt:lpstr>Experiments</vt:lpstr>
      <vt:lpstr>PowerPoint Presentation</vt:lpstr>
      <vt:lpstr>PowerPoint Presentation</vt:lpstr>
      <vt:lpstr>PowerPoint Presentation</vt:lpstr>
      <vt:lpstr>PowerPoint Presentation</vt:lpstr>
      <vt:lpstr>Examples</vt:lpstr>
      <vt:lpstr>Summary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Face Alignment and Its Application</dc:title>
  <dc:creator>Shaoqing Ren (Bo Sen Ren Cai Gu Wen BJ)</dc:creator>
  <cp:lastModifiedBy>Shaoqing Ren</cp:lastModifiedBy>
  <cp:revision>108</cp:revision>
  <dcterms:created xsi:type="dcterms:W3CDTF">2013-11-25T08:54:14Z</dcterms:created>
  <dcterms:modified xsi:type="dcterms:W3CDTF">2014-09-26T15:48:31Z</dcterms:modified>
</cp:coreProperties>
</file>